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46"/>
  </p:notesMasterIdLst>
  <p:sldIdLst>
    <p:sldId id="374" r:id="rId3"/>
    <p:sldId id="378" r:id="rId4"/>
    <p:sldId id="379" r:id="rId5"/>
    <p:sldId id="380" r:id="rId6"/>
    <p:sldId id="259" r:id="rId7"/>
    <p:sldId id="258" r:id="rId8"/>
    <p:sldId id="352" r:id="rId9"/>
    <p:sldId id="261" r:id="rId10"/>
    <p:sldId id="353" r:id="rId11"/>
    <p:sldId id="268" r:id="rId12"/>
    <p:sldId id="354" r:id="rId13"/>
    <p:sldId id="355" r:id="rId14"/>
    <p:sldId id="356" r:id="rId15"/>
    <p:sldId id="267" r:id="rId16"/>
    <p:sldId id="275" r:id="rId17"/>
    <p:sldId id="357" r:id="rId18"/>
    <p:sldId id="277" r:id="rId19"/>
    <p:sldId id="376" r:id="rId20"/>
    <p:sldId id="377" r:id="rId21"/>
    <p:sldId id="358" r:id="rId22"/>
    <p:sldId id="265" r:id="rId23"/>
    <p:sldId id="279" r:id="rId24"/>
    <p:sldId id="359" r:id="rId25"/>
    <p:sldId id="281" r:id="rId26"/>
    <p:sldId id="282" r:id="rId27"/>
    <p:sldId id="361" r:id="rId28"/>
    <p:sldId id="360" r:id="rId29"/>
    <p:sldId id="365" r:id="rId30"/>
    <p:sldId id="283" r:id="rId31"/>
    <p:sldId id="284" r:id="rId32"/>
    <p:sldId id="286" r:id="rId33"/>
    <p:sldId id="362" r:id="rId34"/>
    <p:sldId id="287" r:id="rId35"/>
    <p:sldId id="288" r:id="rId36"/>
    <p:sldId id="290" r:id="rId37"/>
    <p:sldId id="337" r:id="rId38"/>
    <p:sldId id="363" r:id="rId39"/>
    <p:sldId id="297" r:id="rId40"/>
    <p:sldId id="343" r:id="rId41"/>
    <p:sldId id="299" r:id="rId42"/>
    <p:sldId id="344" r:id="rId43"/>
    <p:sldId id="350" r:id="rId44"/>
    <p:sldId id="364" r:id="rId45"/>
  </p:sldIdLst>
  <p:sldSz cx="9144000" cy="6858000" type="screen4x3"/>
  <p:notesSz cx="6858000" cy="9144000"/>
  <p:custDataLst>
    <p:tags r:id="rId47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CB2"/>
    <a:srgbClr val="000080"/>
    <a:srgbClr val="FFFFFF"/>
    <a:srgbClr val="A3BBC8"/>
    <a:srgbClr val="A3BAC9"/>
    <a:srgbClr val="A2B9C7"/>
    <a:srgbClr val="A5B9CA"/>
    <a:srgbClr val="C82E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700" autoAdjust="0"/>
  </p:normalViewPr>
  <p:slideViewPr>
    <p:cSldViewPr showGuides="1">
      <p:cViewPr varScale="1">
        <p:scale>
          <a:sx n="108" d="100"/>
          <a:sy n="108" d="100"/>
        </p:scale>
        <p:origin x="170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1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of. Zhao Zheng (SSE)" userId="384c924e-b8eb-47c3-89f7-554e6c281d9d" providerId="ADAL" clId="{DD5AD765-6FA0-4532-A892-A17F3958D6F2}"/>
    <pc:docChg chg="custSel addSld delSld modSld">
      <pc:chgData name="Prof. Zhao Zheng (SSE)" userId="384c924e-b8eb-47c3-89f7-554e6c281d9d" providerId="ADAL" clId="{DD5AD765-6FA0-4532-A892-A17F3958D6F2}" dt="2022-10-17T00:23:08.331" v="495" actId="2696"/>
      <pc:docMkLst>
        <pc:docMk/>
      </pc:docMkLst>
      <pc:sldChg chg="modSp">
        <pc:chgData name="Prof. Zhao Zheng (SSE)" userId="384c924e-b8eb-47c3-89f7-554e6c281d9d" providerId="ADAL" clId="{DD5AD765-6FA0-4532-A892-A17F3958D6F2}" dt="2022-10-11T13:35:39.916" v="6" actId="1076"/>
        <pc:sldMkLst>
          <pc:docMk/>
          <pc:sldMk cId="0" sldId="277"/>
        </pc:sldMkLst>
        <pc:spChg chg="mod">
          <ac:chgData name="Prof. Zhao Zheng (SSE)" userId="384c924e-b8eb-47c3-89f7-554e6c281d9d" providerId="ADAL" clId="{DD5AD765-6FA0-4532-A892-A17F3958D6F2}" dt="2022-10-11T13:35:33.897" v="4" actId="1076"/>
          <ac:spMkLst>
            <pc:docMk/>
            <pc:sldMk cId="0" sldId="277"/>
            <ac:spMk id="16386" creationId="{00000000-0000-0000-0000-000000000000}"/>
          </ac:spMkLst>
        </pc:spChg>
        <pc:spChg chg="mod">
          <ac:chgData name="Prof. Zhao Zheng (SSE)" userId="384c924e-b8eb-47c3-89f7-554e6c281d9d" providerId="ADAL" clId="{DD5AD765-6FA0-4532-A892-A17F3958D6F2}" dt="2022-10-11T13:35:37.266" v="5" actId="1076"/>
          <ac:spMkLst>
            <pc:docMk/>
            <pc:sldMk cId="0" sldId="277"/>
            <ac:spMk id="16387" creationId="{00000000-0000-0000-0000-000000000000}"/>
          </ac:spMkLst>
        </pc:spChg>
        <pc:picChg chg="mod">
          <ac:chgData name="Prof. Zhao Zheng (SSE)" userId="384c924e-b8eb-47c3-89f7-554e6c281d9d" providerId="ADAL" clId="{DD5AD765-6FA0-4532-A892-A17F3958D6F2}" dt="2022-10-11T13:35:39.916" v="6" actId="1076"/>
          <ac:picMkLst>
            <pc:docMk/>
            <pc:sldMk cId="0" sldId="277"/>
            <ac:picMk id="5" creationId="{00000000-0000-0000-0000-000000000000}"/>
          </ac:picMkLst>
        </pc:picChg>
      </pc:sldChg>
      <pc:sldChg chg="modNotesTx">
        <pc:chgData name="Prof. Zhao Zheng (SSE)" userId="384c924e-b8eb-47c3-89f7-554e6c281d9d" providerId="ADAL" clId="{DD5AD765-6FA0-4532-A892-A17F3958D6F2}" dt="2022-10-11T14:01:10.587" v="39" actId="20577"/>
        <pc:sldMkLst>
          <pc:docMk/>
          <pc:sldMk cId="0" sldId="282"/>
        </pc:sldMkLst>
      </pc:sldChg>
      <pc:sldChg chg="modSp modNotesTx">
        <pc:chgData name="Prof. Zhao Zheng (SSE)" userId="384c924e-b8eb-47c3-89f7-554e6c281d9d" providerId="ADAL" clId="{DD5AD765-6FA0-4532-A892-A17F3958D6F2}" dt="2022-10-11T14:27:33.959" v="101" actId="20577"/>
        <pc:sldMkLst>
          <pc:docMk/>
          <pc:sldMk cId="0" sldId="286"/>
        </pc:sldMkLst>
        <pc:spChg chg="mod">
          <ac:chgData name="Prof. Zhao Zheng (SSE)" userId="384c924e-b8eb-47c3-89f7-554e6c281d9d" providerId="ADAL" clId="{DD5AD765-6FA0-4532-A892-A17F3958D6F2}" dt="2022-10-11T14:23:31.300" v="78" actId="14100"/>
          <ac:spMkLst>
            <pc:docMk/>
            <pc:sldMk cId="0" sldId="286"/>
            <ac:spMk id="27650" creationId="{00000000-0000-0000-0000-000000000000}"/>
          </ac:spMkLst>
        </pc:spChg>
        <pc:spChg chg="mod">
          <ac:chgData name="Prof. Zhao Zheng (SSE)" userId="384c924e-b8eb-47c3-89f7-554e6c281d9d" providerId="ADAL" clId="{DD5AD765-6FA0-4532-A892-A17F3958D6F2}" dt="2022-10-11T14:26:03.306" v="82" actId="207"/>
          <ac:spMkLst>
            <pc:docMk/>
            <pc:sldMk cId="0" sldId="286"/>
            <ac:spMk id="27651" creationId="{00000000-0000-0000-0000-000000000000}"/>
          </ac:spMkLst>
        </pc:spChg>
        <pc:spChg chg="mod">
          <ac:chgData name="Prof. Zhao Zheng (SSE)" userId="384c924e-b8eb-47c3-89f7-554e6c281d9d" providerId="ADAL" clId="{DD5AD765-6FA0-4532-A892-A17F3958D6F2}" dt="2022-10-11T14:24:57.399" v="81" actId="1076"/>
          <ac:spMkLst>
            <pc:docMk/>
            <pc:sldMk cId="0" sldId="286"/>
            <ac:spMk id="27652" creationId="{00000000-0000-0000-0000-000000000000}"/>
          </ac:spMkLst>
        </pc:spChg>
        <pc:picChg chg="mod">
          <ac:chgData name="Prof. Zhao Zheng (SSE)" userId="384c924e-b8eb-47c3-89f7-554e6c281d9d" providerId="ADAL" clId="{DD5AD765-6FA0-4532-A892-A17F3958D6F2}" dt="2022-10-11T14:23:35.765" v="80" actId="1076"/>
          <ac:picMkLst>
            <pc:docMk/>
            <pc:sldMk cId="0" sldId="286"/>
            <ac:picMk id="6" creationId="{00000000-0000-0000-0000-000000000000}"/>
          </ac:picMkLst>
        </pc:picChg>
      </pc:sldChg>
      <pc:sldChg chg="modSp">
        <pc:chgData name="Prof. Zhao Zheng (SSE)" userId="384c924e-b8eb-47c3-89f7-554e6c281d9d" providerId="ADAL" clId="{DD5AD765-6FA0-4532-A892-A17F3958D6F2}" dt="2022-10-11T14:39:43.220" v="340" actId="207"/>
        <pc:sldMkLst>
          <pc:docMk/>
          <pc:sldMk cId="0" sldId="288"/>
        </pc:sldMkLst>
        <pc:spChg chg="mod">
          <ac:chgData name="Prof. Zhao Zheng (SSE)" userId="384c924e-b8eb-47c3-89f7-554e6c281d9d" providerId="ADAL" clId="{DD5AD765-6FA0-4532-A892-A17F3958D6F2}" dt="2022-10-11T14:39:43.220" v="340" actId="207"/>
          <ac:spMkLst>
            <pc:docMk/>
            <pc:sldMk cId="0" sldId="288"/>
            <ac:spMk id="30723" creationId="{00000000-0000-0000-0000-000000000000}"/>
          </ac:spMkLst>
        </pc:spChg>
      </pc:sldChg>
      <pc:sldChg chg="addSp modSp">
        <pc:chgData name="Prof. Zhao Zheng (SSE)" userId="384c924e-b8eb-47c3-89f7-554e6c281d9d" providerId="ADAL" clId="{DD5AD765-6FA0-4532-A892-A17F3958D6F2}" dt="2022-10-16T14:26:44.678" v="494" actId="1076"/>
        <pc:sldMkLst>
          <pc:docMk/>
          <pc:sldMk cId="0" sldId="297"/>
        </pc:sldMkLst>
        <pc:spChg chg="add mod">
          <ac:chgData name="Prof. Zhao Zheng (SSE)" userId="384c924e-b8eb-47c3-89f7-554e6c281d9d" providerId="ADAL" clId="{DD5AD765-6FA0-4532-A892-A17F3958D6F2}" dt="2022-10-16T14:26:44.678" v="494" actId="1076"/>
          <ac:spMkLst>
            <pc:docMk/>
            <pc:sldMk cId="0" sldId="297"/>
            <ac:spMk id="3" creationId="{8281EE3A-493C-469F-BD0A-CB4AD754D26F}"/>
          </ac:spMkLst>
        </pc:spChg>
      </pc:sldChg>
      <pc:sldChg chg="addSp delSp modSp">
        <pc:chgData name="Prof. Zhao Zheng (SSE)" userId="384c924e-b8eb-47c3-89f7-554e6c281d9d" providerId="ADAL" clId="{DD5AD765-6FA0-4532-A892-A17F3958D6F2}" dt="2022-10-16T07:30:57.281" v="359" actId="478"/>
        <pc:sldMkLst>
          <pc:docMk/>
          <pc:sldMk cId="0" sldId="337"/>
        </pc:sldMkLst>
        <pc:graphicFrameChg chg="add del mod">
          <ac:chgData name="Prof. Zhao Zheng (SSE)" userId="384c924e-b8eb-47c3-89f7-554e6c281d9d" providerId="ADAL" clId="{DD5AD765-6FA0-4532-A892-A17F3958D6F2}" dt="2022-10-16T07:30:57.281" v="359" actId="478"/>
          <ac:graphicFrameMkLst>
            <pc:docMk/>
            <pc:sldMk cId="0" sldId="337"/>
            <ac:graphicFrameMk id="2" creationId="{F04C5EFC-180C-46FA-AD9E-CCA2A78D0B51}"/>
          </ac:graphicFrameMkLst>
        </pc:graphicFrameChg>
      </pc:sldChg>
      <pc:sldChg chg="modSp">
        <pc:chgData name="Prof. Zhao Zheng (SSE)" userId="384c924e-b8eb-47c3-89f7-554e6c281d9d" providerId="ADAL" clId="{DD5AD765-6FA0-4532-A892-A17F3958D6F2}" dt="2022-10-11T15:05:03.718" v="341" actId="255"/>
        <pc:sldMkLst>
          <pc:docMk/>
          <pc:sldMk cId="0" sldId="354"/>
        </pc:sldMkLst>
        <pc:spChg chg="mod">
          <ac:chgData name="Prof. Zhao Zheng (SSE)" userId="384c924e-b8eb-47c3-89f7-554e6c281d9d" providerId="ADAL" clId="{DD5AD765-6FA0-4532-A892-A17F3958D6F2}" dt="2022-10-11T15:05:03.718" v="341" actId="255"/>
          <ac:spMkLst>
            <pc:docMk/>
            <pc:sldMk cId="0" sldId="354"/>
            <ac:spMk id="10242" creationId="{00000000-0000-0000-0000-000000000000}"/>
          </ac:spMkLst>
        </pc:spChg>
      </pc:sldChg>
      <pc:sldChg chg="modSp">
        <pc:chgData name="Prof. Zhao Zheng (SSE)" userId="384c924e-b8eb-47c3-89f7-554e6c281d9d" providerId="ADAL" clId="{DD5AD765-6FA0-4532-A892-A17F3958D6F2}" dt="2022-10-11T15:05:52.563" v="342" actId="14100"/>
        <pc:sldMkLst>
          <pc:docMk/>
          <pc:sldMk cId="0" sldId="355"/>
        </pc:sldMkLst>
        <pc:spChg chg="mod">
          <ac:chgData name="Prof. Zhao Zheng (SSE)" userId="384c924e-b8eb-47c3-89f7-554e6c281d9d" providerId="ADAL" clId="{DD5AD765-6FA0-4532-A892-A17F3958D6F2}" dt="2022-10-11T15:05:52.563" v="342" actId="14100"/>
          <ac:spMkLst>
            <pc:docMk/>
            <pc:sldMk cId="0" sldId="355"/>
            <ac:spMk id="11266" creationId="{00000000-0000-0000-0000-000000000000}"/>
          </ac:spMkLst>
        </pc:spChg>
        <pc:spChg chg="mod">
          <ac:chgData name="Prof. Zhao Zheng (SSE)" userId="384c924e-b8eb-47c3-89f7-554e6c281d9d" providerId="ADAL" clId="{DD5AD765-6FA0-4532-A892-A17F3958D6F2}" dt="2022-10-11T13:25:13.078" v="1" actId="1076"/>
          <ac:spMkLst>
            <pc:docMk/>
            <pc:sldMk cId="0" sldId="355"/>
            <ac:spMk id="11267" creationId="{00000000-0000-0000-0000-000000000000}"/>
          </ac:spMkLst>
        </pc:spChg>
      </pc:sldChg>
      <pc:sldChg chg="modSp">
        <pc:chgData name="Prof. Zhao Zheng (SSE)" userId="384c924e-b8eb-47c3-89f7-554e6c281d9d" providerId="ADAL" clId="{DD5AD765-6FA0-4532-A892-A17F3958D6F2}" dt="2022-10-11T13:34:15.907" v="2" actId="14100"/>
        <pc:sldMkLst>
          <pc:docMk/>
          <pc:sldMk cId="0" sldId="357"/>
        </pc:sldMkLst>
        <pc:spChg chg="mod">
          <ac:chgData name="Prof. Zhao Zheng (SSE)" userId="384c924e-b8eb-47c3-89f7-554e6c281d9d" providerId="ADAL" clId="{DD5AD765-6FA0-4532-A892-A17F3958D6F2}" dt="2022-10-11T13:34:15.907" v="2" actId="14100"/>
          <ac:spMkLst>
            <pc:docMk/>
            <pc:sldMk cId="0" sldId="357"/>
            <ac:spMk id="15363" creationId="{00000000-0000-0000-0000-000000000000}"/>
          </ac:spMkLst>
        </pc:spChg>
      </pc:sldChg>
      <pc:sldChg chg="modSp">
        <pc:chgData name="Prof. Zhao Zheng (SSE)" userId="384c924e-b8eb-47c3-89f7-554e6c281d9d" providerId="ADAL" clId="{DD5AD765-6FA0-4532-A892-A17F3958D6F2}" dt="2022-10-11T15:14:30.678" v="355" actId="6549"/>
        <pc:sldMkLst>
          <pc:docMk/>
          <pc:sldMk cId="0" sldId="359"/>
        </pc:sldMkLst>
        <pc:spChg chg="mod">
          <ac:chgData name="Prof. Zhao Zheng (SSE)" userId="384c924e-b8eb-47c3-89f7-554e6c281d9d" providerId="ADAL" clId="{DD5AD765-6FA0-4532-A892-A17F3958D6F2}" dt="2022-10-11T15:14:30.678" v="355" actId="6549"/>
          <ac:spMkLst>
            <pc:docMk/>
            <pc:sldMk cId="0" sldId="359"/>
            <ac:spMk id="20483" creationId="{00000000-0000-0000-0000-000000000000}"/>
          </ac:spMkLst>
        </pc:spChg>
      </pc:sldChg>
      <pc:sldChg chg="addSp modSp">
        <pc:chgData name="Prof. Zhao Zheng (SSE)" userId="384c924e-b8eb-47c3-89f7-554e6c281d9d" providerId="ADAL" clId="{DD5AD765-6FA0-4532-A892-A17F3958D6F2}" dt="2022-10-11T14:37:20.465" v="339" actId="14100"/>
        <pc:sldMkLst>
          <pc:docMk/>
          <pc:sldMk cId="0" sldId="362"/>
        </pc:sldMkLst>
        <pc:spChg chg="add mod">
          <ac:chgData name="Prof. Zhao Zheng (SSE)" userId="384c924e-b8eb-47c3-89f7-554e6c281d9d" providerId="ADAL" clId="{DD5AD765-6FA0-4532-A892-A17F3958D6F2}" dt="2022-10-11T14:37:20.465" v="339" actId="14100"/>
          <ac:spMkLst>
            <pc:docMk/>
            <pc:sldMk cId="0" sldId="362"/>
            <ac:spMk id="2" creationId="{DD274B4D-AA57-46CF-A83C-072B2B20B790}"/>
          </ac:spMkLst>
        </pc:spChg>
        <pc:spChg chg="mod">
          <ac:chgData name="Prof. Zhao Zheng (SSE)" userId="384c924e-b8eb-47c3-89f7-554e6c281d9d" providerId="ADAL" clId="{DD5AD765-6FA0-4532-A892-A17F3958D6F2}" dt="2022-10-11T14:36:40.504" v="309" actId="14100"/>
          <ac:spMkLst>
            <pc:docMk/>
            <pc:sldMk cId="0" sldId="362"/>
            <ac:spMk id="28674" creationId="{00000000-0000-0000-0000-000000000000}"/>
          </ac:spMkLst>
        </pc:spChg>
        <pc:spChg chg="mod">
          <ac:chgData name="Prof. Zhao Zheng (SSE)" userId="384c924e-b8eb-47c3-89f7-554e6c281d9d" providerId="ADAL" clId="{DD5AD765-6FA0-4532-A892-A17F3958D6F2}" dt="2022-10-11T14:36:42.559" v="310" actId="1076"/>
          <ac:spMkLst>
            <pc:docMk/>
            <pc:sldMk cId="0" sldId="362"/>
            <ac:spMk id="28675" creationId="{00000000-0000-0000-0000-000000000000}"/>
          </ac:spMkLst>
        </pc:spChg>
        <pc:picChg chg="mod">
          <ac:chgData name="Prof. Zhao Zheng (SSE)" userId="384c924e-b8eb-47c3-89f7-554e6c281d9d" providerId="ADAL" clId="{DD5AD765-6FA0-4532-A892-A17F3958D6F2}" dt="2022-10-11T14:33:14.425" v="181" actId="1076"/>
          <ac:picMkLst>
            <pc:docMk/>
            <pc:sldMk cId="0" sldId="362"/>
            <ac:picMk id="5" creationId="{00000000-0000-0000-0000-000000000000}"/>
          </ac:picMkLst>
        </pc:picChg>
      </pc:sldChg>
      <pc:sldChg chg="addSp modSp">
        <pc:chgData name="Prof. Zhao Zheng (SSE)" userId="384c924e-b8eb-47c3-89f7-554e6c281d9d" providerId="ADAL" clId="{DD5AD765-6FA0-4532-A892-A17F3958D6F2}" dt="2022-10-11T14:13:41.543" v="77" actId="166"/>
        <pc:sldMkLst>
          <pc:docMk/>
          <pc:sldMk cId="4202832104" sldId="365"/>
        </pc:sldMkLst>
        <pc:spChg chg="mod">
          <ac:chgData name="Prof. Zhao Zheng (SSE)" userId="384c924e-b8eb-47c3-89f7-554e6c281d9d" providerId="ADAL" clId="{DD5AD765-6FA0-4532-A892-A17F3958D6F2}" dt="2022-10-11T14:10:18.958" v="70" actId="20577"/>
          <ac:spMkLst>
            <pc:docMk/>
            <pc:sldMk cId="4202832104" sldId="365"/>
            <ac:spMk id="6" creationId="{5F59C4E8-457D-42D9-BA6E-FCC5A26651BC}"/>
          </ac:spMkLst>
        </pc:spChg>
        <pc:picChg chg="mod ord">
          <ac:chgData name="Prof. Zhao Zheng (SSE)" userId="384c924e-b8eb-47c3-89f7-554e6c281d9d" providerId="ADAL" clId="{DD5AD765-6FA0-4532-A892-A17F3958D6F2}" dt="2022-10-11T14:13:41.543" v="77" actId="166"/>
          <ac:picMkLst>
            <pc:docMk/>
            <pc:sldMk cId="4202832104" sldId="365"/>
            <ac:picMk id="1026" creationId="{B65142B0-C21B-4589-9893-7545FA0B5B39}"/>
          </ac:picMkLst>
        </pc:picChg>
        <pc:picChg chg="add mod">
          <ac:chgData name="Prof. Zhao Zheng (SSE)" userId="384c924e-b8eb-47c3-89f7-554e6c281d9d" providerId="ADAL" clId="{DD5AD765-6FA0-4532-A892-A17F3958D6F2}" dt="2022-10-11T14:13:38.463" v="76" actId="1076"/>
          <ac:picMkLst>
            <pc:docMk/>
            <pc:sldMk cId="4202832104" sldId="365"/>
            <ac:picMk id="2050" creationId="{08F424DD-2EBF-487C-91F0-62E226F34C06}"/>
          </ac:picMkLst>
        </pc:picChg>
      </pc:sldChg>
      <pc:sldChg chg="addSp delSp modSp add del">
        <pc:chgData name="Prof. Zhao Zheng (SSE)" userId="384c924e-b8eb-47c3-89f7-554e6c281d9d" providerId="ADAL" clId="{DD5AD765-6FA0-4532-A892-A17F3958D6F2}" dt="2022-10-17T00:23:08.331" v="495" actId="2696"/>
        <pc:sldMkLst>
          <pc:docMk/>
          <pc:sldMk cId="2962396551" sldId="375"/>
        </pc:sldMkLst>
        <pc:spChg chg="del">
          <ac:chgData name="Prof. Zhao Zheng (SSE)" userId="384c924e-b8eb-47c3-89f7-554e6c281d9d" providerId="ADAL" clId="{DD5AD765-6FA0-4532-A892-A17F3958D6F2}" dt="2022-10-11T13:43:02.620" v="8"/>
          <ac:spMkLst>
            <pc:docMk/>
            <pc:sldMk cId="2962396551" sldId="375"/>
            <ac:spMk id="2" creationId="{38DF9618-5C20-41BA-AF9F-4E5BFB3EFBF3}"/>
          </ac:spMkLst>
        </pc:spChg>
        <pc:spChg chg="del">
          <ac:chgData name="Prof. Zhao Zheng (SSE)" userId="384c924e-b8eb-47c3-89f7-554e6c281d9d" providerId="ADAL" clId="{DD5AD765-6FA0-4532-A892-A17F3958D6F2}" dt="2022-10-11T13:43:02.620" v="8"/>
          <ac:spMkLst>
            <pc:docMk/>
            <pc:sldMk cId="2962396551" sldId="375"/>
            <ac:spMk id="3" creationId="{F08BA4B2-1A4D-49D7-9D88-EDEDB713E74E}"/>
          </ac:spMkLst>
        </pc:spChg>
        <pc:spChg chg="del">
          <ac:chgData name="Prof. Zhao Zheng (SSE)" userId="384c924e-b8eb-47c3-89f7-554e6c281d9d" providerId="ADAL" clId="{DD5AD765-6FA0-4532-A892-A17F3958D6F2}" dt="2022-10-11T13:43:02.620" v="8"/>
          <ac:spMkLst>
            <pc:docMk/>
            <pc:sldMk cId="2962396551" sldId="375"/>
            <ac:spMk id="4" creationId="{9400F31F-8401-45A6-B5D3-F529990BE7BC}"/>
          </ac:spMkLst>
        </pc:spChg>
        <pc:spChg chg="add del mod">
          <ac:chgData name="Prof. Zhao Zheng (SSE)" userId="384c924e-b8eb-47c3-89f7-554e6c281d9d" providerId="ADAL" clId="{DD5AD765-6FA0-4532-A892-A17F3958D6F2}" dt="2022-10-11T13:49:05.415" v="24" actId="478"/>
          <ac:spMkLst>
            <pc:docMk/>
            <pc:sldMk cId="2962396551" sldId="375"/>
            <ac:spMk id="8" creationId="{FC10FB7F-32AD-4A7C-BED3-95C197C9D137}"/>
          </ac:spMkLst>
        </pc:spChg>
        <pc:spChg chg="add del mod">
          <ac:chgData name="Prof. Zhao Zheng (SSE)" userId="384c924e-b8eb-47c3-89f7-554e6c281d9d" providerId="ADAL" clId="{DD5AD765-6FA0-4532-A892-A17F3958D6F2}" dt="2022-10-11T13:49:17.704" v="28" actId="478"/>
          <ac:spMkLst>
            <pc:docMk/>
            <pc:sldMk cId="2962396551" sldId="375"/>
            <ac:spMk id="9" creationId="{6233BC89-0504-478A-A908-C563C5C0F069}"/>
          </ac:spMkLst>
        </pc:spChg>
        <pc:spChg chg="add del mod">
          <ac:chgData name="Prof. Zhao Zheng (SSE)" userId="384c924e-b8eb-47c3-89f7-554e6c281d9d" providerId="ADAL" clId="{DD5AD765-6FA0-4532-A892-A17F3958D6F2}" dt="2022-10-11T13:49:30.552" v="30" actId="478"/>
          <ac:spMkLst>
            <pc:docMk/>
            <pc:sldMk cId="2962396551" sldId="375"/>
            <ac:spMk id="10" creationId="{C1168211-279F-49F7-A806-C83CF57FD6C5}"/>
          </ac:spMkLst>
        </pc:spChg>
        <pc:spChg chg="add mod">
          <ac:chgData name="Prof. Zhao Zheng (SSE)" userId="384c924e-b8eb-47c3-89f7-554e6c281d9d" providerId="ADAL" clId="{DD5AD765-6FA0-4532-A892-A17F3958D6F2}" dt="2022-10-11T13:50:06.768" v="35" actId="1076"/>
          <ac:spMkLst>
            <pc:docMk/>
            <pc:sldMk cId="2962396551" sldId="375"/>
            <ac:spMk id="11" creationId="{890E2D8D-F262-4AF6-BD97-8772D56C023B}"/>
          </ac:spMkLst>
        </pc:spChg>
        <pc:graphicFrameChg chg="add mod">
          <ac:chgData name="Prof. Zhao Zheng (SSE)" userId="384c924e-b8eb-47c3-89f7-554e6c281d9d" providerId="ADAL" clId="{DD5AD765-6FA0-4532-A892-A17F3958D6F2}" dt="2022-10-11T13:48:39.407" v="22" actId="1076"/>
          <ac:graphicFrameMkLst>
            <pc:docMk/>
            <pc:sldMk cId="2962396551" sldId="375"/>
            <ac:graphicFrameMk id="6" creationId="{AD53AD88-0281-4BCF-9C6D-AA504673A37E}"/>
          </ac:graphicFrameMkLst>
        </pc:graphicFrameChg>
        <pc:graphicFrameChg chg="add mod">
          <ac:chgData name="Prof. Zhao Zheng (SSE)" userId="384c924e-b8eb-47c3-89f7-554e6c281d9d" providerId="ADAL" clId="{DD5AD765-6FA0-4532-A892-A17F3958D6F2}" dt="2022-10-11T15:11:22.084" v="354" actId="1076"/>
          <ac:graphicFrameMkLst>
            <pc:docMk/>
            <pc:sldMk cId="2962396551" sldId="375"/>
            <ac:graphicFrameMk id="12" creationId="{FDD31019-A8FB-4B3C-A5F6-8C5C1403E21F}"/>
          </ac:graphicFrameMkLst>
        </pc:graphicFrameChg>
        <pc:picChg chg="add mod">
          <ac:chgData name="Prof. Zhao Zheng (SSE)" userId="384c924e-b8eb-47c3-89f7-554e6c281d9d" providerId="ADAL" clId="{DD5AD765-6FA0-4532-A892-A17F3958D6F2}" dt="2022-10-11T13:43:08.869" v="11" actId="1076"/>
          <ac:picMkLst>
            <pc:docMk/>
            <pc:sldMk cId="2962396551" sldId="375"/>
            <ac:picMk id="5" creationId="{3FD6EA09-7C22-426D-80FE-82E6EEA757EF}"/>
          </ac:picMkLst>
        </pc:picChg>
        <pc:picChg chg="add mod">
          <ac:chgData name="Prof. Zhao Zheng (SSE)" userId="384c924e-b8eb-47c3-89f7-554e6c281d9d" providerId="ADAL" clId="{DD5AD765-6FA0-4532-A892-A17F3958D6F2}" dt="2022-10-11T13:47:16.933" v="20" actId="1076"/>
          <ac:picMkLst>
            <pc:docMk/>
            <pc:sldMk cId="2962396551" sldId="375"/>
            <ac:picMk id="7" creationId="{5945FC01-CB46-4CCA-8FEA-1EF82D9B1877}"/>
          </ac:picMkLst>
        </pc:picChg>
        <pc:picChg chg="add del mod">
          <ac:chgData name="Prof. Zhao Zheng (SSE)" userId="384c924e-b8eb-47c3-89f7-554e6c281d9d" providerId="ADAL" clId="{DD5AD765-6FA0-4532-A892-A17F3958D6F2}" dt="2022-10-11T15:11:18.422" v="351" actId="478"/>
          <ac:picMkLst>
            <pc:docMk/>
            <pc:sldMk cId="2962396551" sldId="375"/>
            <ac:picMk id="1029" creationId="{7299F8D8-17F6-4C2A-9EFE-F560110B5473}"/>
          </ac:picMkLst>
        </pc:picChg>
      </pc:sldChg>
      <pc:sldChg chg="addSp delSp modSp add">
        <pc:chgData name="Prof. Zhao Zheng (SSE)" userId="384c924e-b8eb-47c3-89f7-554e6c281d9d" providerId="ADAL" clId="{DD5AD765-6FA0-4532-A892-A17F3958D6F2}" dt="2022-10-16T13:37:07.169" v="368" actId="1076"/>
        <pc:sldMkLst>
          <pc:docMk/>
          <pc:sldMk cId="4005709415" sldId="376"/>
        </pc:sldMkLst>
        <pc:spChg chg="del">
          <ac:chgData name="Prof. Zhao Zheng (SSE)" userId="384c924e-b8eb-47c3-89f7-554e6c281d9d" providerId="ADAL" clId="{DD5AD765-6FA0-4532-A892-A17F3958D6F2}" dt="2022-10-16T13:36:56.471" v="361"/>
          <ac:spMkLst>
            <pc:docMk/>
            <pc:sldMk cId="4005709415" sldId="376"/>
            <ac:spMk id="2" creationId="{CAE638AF-67B7-490C-8428-0D530FECE494}"/>
          </ac:spMkLst>
        </pc:spChg>
        <pc:spChg chg="del">
          <ac:chgData name="Prof. Zhao Zheng (SSE)" userId="384c924e-b8eb-47c3-89f7-554e6c281d9d" providerId="ADAL" clId="{DD5AD765-6FA0-4532-A892-A17F3958D6F2}" dt="2022-10-16T13:36:56.471" v="361"/>
          <ac:spMkLst>
            <pc:docMk/>
            <pc:sldMk cId="4005709415" sldId="376"/>
            <ac:spMk id="3" creationId="{D1FCCB2F-6F8E-468B-AFA0-B1758A59224B}"/>
          </ac:spMkLst>
        </pc:spChg>
        <pc:spChg chg="del">
          <ac:chgData name="Prof. Zhao Zheng (SSE)" userId="384c924e-b8eb-47c3-89f7-554e6c281d9d" providerId="ADAL" clId="{DD5AD765-6FA0-4532-A892-A17F3958D6F2}" dt="2022-10-16T13:36:56.471" v="361"/>
          <ac:spMkLst>
            <pc:docMk/>
            <pc:sldMk cId="4005709415" sldId="376"/>
            <ac:spMk id="4" creationId="{91771616-FA37-4348-B930-2ADF64DA687A}"/>
          </ac:spMkLst>
        </pc:spChg>
        <pc:spChg chg="add mod">
          <ac:chgData name="Prof. Zhao Zheng (SSE)" userId="384c924e-b8eb-47c3-89f7-554e6c281d9d" providerId="ADAL" clId="{DD5AD765-6FA0-4532-A892-A17F3958D6F2}" dt="2022-10-16T13:37:07.169" v="368" actId="1076"/>
          <ac:spMkLst>
            <pc:docMk/>
            <pc:sldMk cId="4005709415" sldId="376"/>
            <ac:spMk id="5" creationId="{4E160A8D-0627-495A-80E9-55D94A91FC61}"/>
          </ac:spMkLst>
        </pc:spChg>
      </pc:sldChg>
      <pc:sldChg chg="addSp modSp add">
        <pc:chgData name="Prof. Zhao Zheng (SSE)" userId="384c924e-b8eb-47c3-89f7-554e6c281d9d" providerId="ADAL" clId="{DD5AD765-6FA0-4532-A892-A17F3958D6F2}" dt="2022-10-16T13:38:06.514" v="373" actId="1076"/>
        <pc:sldMkLst>
          <pc:docMk/>
          <pc:sldMk cId="1229973935" sldId="377"/>
        </pc:sldMkLst>
        <pc:spChg chg="add mod">
          <ac:chgData name="Prof. Zhao Zheng (SSE)" userId="384c924e-b8eb-47c3-89f7-554e6c281d9d" providerId="ADAL" clId="{DD5AD765-6FA0-4532-A892-A17F3958D6F2}" dt="2022-10-16T13:38:06.514" v="373" actId="1076"/>
          <ac:spMkLst>
            <pc:docMk/>
            <pc:sldMk cId="1229973935" sldId="377"/>
            <ac:spMk id="2" creationId="{CF906933-DA4E-4D51-AEDD-2E8C117BE89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99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C0AC964-436F-4242-A1B9-98D3DBE509E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870225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D4EDCBB5-4128-466F-A5F5-EC33DAB92428}" type="slidenum">
              <a:rPr lang="en-US" altLang="en-US" sz="1200" smtClean="0"/>
              <a:pPr/>
              <a:t>1</a:t>
            </a:fld>
            <a:endParaRPr lang="en-US" altLang="en-US" sz="120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1578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45A9E054-108B-432D-B61B-691921D639A7}" type="slidenum">
              <a:rPr lang="en-US" altLang="en-US" sz="1200" smtClean="0"/>
              <a:pPr/>
              <a:t>22</a:t>
            </a:fld>
            <a:endParaRPr lang="en-US" altLang="en-US" sz="120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1957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6B03BA21-E779-4FEC-8D5E-83628717C4EF}" type="slidenum">
              <a:rPr lang="en-US" altLang="en-US" sz="1200" smtClean="0"/>
              <a:pPr/>
              <a:t>24</a:t>
            </a:fld>
            <a:endParaRPr lang="en-US" altLang="en-US" sz="12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172231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E0AB47B8-4309-4172-8D3D-19450A922252}" type="slidenum">
              <a:rPr lang="en-US" altLang="en-US" sz="1200" smtClean="0"/>
              <a:pPr/>
              <a:t>25</a:t>
            </a:fld>
            <a:endParaRPr lang="en-US" altLang="en-US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dirty="0"/>
              <a:t>insect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07219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334B9612-8F20-4C67-B886-5ECCB3B91C9A}" type="slidenum">
              <a:rPr lang="en-US" altLang="en-US" sz="1200" smtClean="0"/>
              <a:pPr/>
              <a:t>29</a:t>
            </a:fld>
            <a:endParaRPr lang="en-US" altLang="en-US" sz="120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/>
              <a:t>Start here 6/21/10</a:t>
            </a:r>
          </a:p>
        </p:txBody>
      </p:sp>
    </p:spTree>
    <p:extLst>
      <p:ext uri="{BB962C8B-B14F-4D97-AF65-F5344CB8AC3E}">
        <p14:creationId xmlns:p14="http://schemas.microsoft.com/office/powerpoint/2010/main" val="16274689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7F66AF3C-851F-4801-8368-76D1A7D808C5}" type="slidenum">
              <a:rPr lang="en-US" altLang="en-US" sz="1200" smtClean="0"/>
              <a:pPr/>
              <a:t>30</a:t>
            </a:fld>
            <a:endParaRPr lang="en-US" altLang="en-US" sz="120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5664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31638104-9A89-42E4-9CDB-D09069637609}" type="slidenum">
              <a:rPr lang="en-US" altLang="en-US" sz="1200" smtClean="0"/>
              <a:pPr/>
              <a:t>31</a:t>
            </a:fld>
            <a:endParaRPr lang="en-US" altLang="en-US" sz="120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dirty="0"/>
              <a:t>Internal energy </a:t>
            </a:r>
          </a:p>
        </p:txBody>
      </p:sp>
    </p:spTree>
    <p:extLst>
      <p:ext uri="{BB962C8B-B14F-4D97-AF65-F5344CB8AC3E}">
        <p14:creationId xmlns:p14="http://schemas.microsoft.com/office/powerpoint/2010/main" val="35004982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E26BE9C4-45FA-442F-9A5D-98B9D0A9D9FE}" type="slidenum">
              <a:rPr lang="en-US" altLang="en-US" sz="1200" smtClean="0"/>
              <a:pPr/>
              <a:t>33</a:t>
            </a:fld>
            <a:endParaRPr lang="en-US" altLang="en-US" sz="120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7138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4CF674CD-1F75-447C-ADEA-E19BC1CC5643}" type="slidenum">
              <a:rPr lang="en-US" altLang="en-US" sz="1200" smtClean="0"/>
              <a:pPr/>
              <a:t>34</a:t>
            </a:fld>
            <a:endParaRPr lang="en-US" altLang="en-US" sz="120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09483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9976BF38-9D58-4BA8-BAEF-2D7145107A3B}" type="slidenum">
              <a:rPr lang="en-US" altLang="en-US" sz="1200" smtClean="0"/>
              <a:pPr/>
              <a:t>35</a:t>
            </a:fld>
            <a:endParaRPr lang="en-US" altLang="en-US" sz="12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97666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D1E5746F-BEC4-4AAF-B4AE-C87607A269EB}" type="slidenum">
              <a:rPr lang="en-US" altLang="en-US" sz="1200" smtClean="0"/>
              <a:pPr/>
              <a:t>38</a:t>
            </a:fld>
            <a:endParaRPr lang="en-US" altLang="en-US" sz="120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9554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98D93C4C-C7A0-4AC7-A490-7E45FB2B3D6F}" type="slidenum">
              <a:rPr lang="en-US" altLang="en-US" sz="1200" smtClean="0"/>
              <a:pPr/>
              <a:t>5</a:t>
            </a:fld>
            <a:endParaRPr lang="en-US" altLang="en-US" sz="120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4385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72507A1E-E01B-438D-9D72-D3BB6C88D11E}" type="slidenum">
              <a:rPr lang="en-US" altLang="en-US" sz="1200" smtClean="0"/>
              <a:pPr/>
              <a:t>39</a:t>
            </a:fld>
            <a:endParaRPr lang="en-US" altLang="en-US" sz="120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22160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511C51D8-B235-4C73-829A-F7EBF45D2347}" type="slidenum">
              <a:rPr lang="en-US" altLang="en-US" sz="1200" smtClean="0"/>
              <a:pPr/>
              <a:t>40</a:t>
            </a:fld>
            <a:endParaRPr lang="en-US" altLang="en-US" sz="120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933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D82255BF-4D47-445A-A36D-0D197D3B7A0F}" type="slidenum">
              <a:rPr lang="en-US" altLang="en-US" sz="1200" smtClean="0"/>
              <a:pPr/>
              <a:t>41</a:t>
            </a:fld>
            <a:endParaRPr lang="en-US" altLang="en-US" sz="120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87715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FDD47F45-7ADC-4314-850F-A6841C7D1583}" type="slidenum">
              <a:rPr lang="en-US" altLang="en-US" sz="1200" smtClean="0"/>
              <a:pPr/>
              <a:t>42</a:t>
            </a:fld>
            <a:endParaRPr lang="en-US" altLang="en-US" sz="120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5301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5F37E936-5C0E-4BDA-845B-F4FAB2FFB0D1}" type="slidenum">
              <a:rPr lang="en-US" altLang="en-US" sz="1200" smtClean="0"/>
              <a:pPr/>
              <a:t>6</a:t>
            </a:fld>
            <a:endParaRPr lang="en-US" altLang="en-US" sz="120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3358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42F84E05-69DC-469E-9DF3-917F4D2B0783}" type="slidenum">
              <a:rPr lang="en-US" altLang="en-US" sz="1200" smtClean="0"/>
              <a:pPr/>
              <a:t>8</a:t>
            </a:fld>
            <a:endParaRPr lang="en-US" altLang="en-US" sz="12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6300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0ADF44BD-BEB0-4FE8-A2E3-2E524B7A7B3F}" type="slidenum">
              <a:rPr lang="en-US" altLang="en-US" sz="1200" smtClean="0"/>
              <a:pPr/>
              <a:t>10</a:t>
            </a:fld>
            <a:endParaRPr lang="en-US" altLang="en-US" sz="120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2615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D2BDDF66-ABDD-4A9F-8A37-8B277094BBB2}" type="slidenum">
              <a:rPr lang="en-US" altLang="en-US" sz="1200" smtClean="0"/>
              <a:pPr/>
              <a:t>14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6352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78D53D36-C443-48D3-AC0E-FFAA47A7E36E}" type="slidenum">
              <a:rPr lang="en-US" altLang="en-US" sz="1200" smtClean="0"/>
              <a:pPr/>
              <a:t>15</a:t>
            </a:fld>
            <a:endParaRPr lang="en-US" altLang="en-US" sz="120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869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BAB690FE-8427-4F8A-9CFD-67BE24AEEA99}" type="slidenum">
              <a:rPr lang="en-US" altLang="en-US" sz="1200" smtClean="0"/>
              <a:pPr/>
              <a:t>17</a:t>
            </a:fld>
            <a:endParaRPr lang="en-US" altLang="en-US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533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83E42F36-9D10-437E-BAE1-9092BCCB6119}" type="slidenum">
              <a:rPr lang="en-US" altLang="en-US" sz="1200" smtClean="0"/>
              <a:pPr/>
              <a:t>21</a:t>
            </a:fld>
            <a:endParaRPr lang="en-US" altLang="en-US" sz="12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2704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55358071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9103570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1043929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8919190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7519591"/>
      </p:ext>
    </p:extLst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8441455"/>
      </p:ext>
    </p:extLst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8271273"/>
      </p:ext>
    </p:extLst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9194708"/>
      </p:ext>
    </p:extLst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0091421"/>
      </p:ext>
    </p:extLst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471727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9997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7812576"/>
      </p:ext>
    </p:extLst>
  </p:cSld>
  <p:clrMapOvr>
    <a:masterClrMapping/>
  </p:clrMapOvr>
  <p:transition spd="slow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8924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3472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1678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56526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2988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92365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90246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33257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4010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975277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9235696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8300022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2140965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5921478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5063899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31715050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1028" name="Group 11"/>
          <p:cNvGrpSpPr>
            <a:grpSpLocks/>
          </p:cNvGrpSpPr>
          <p:nvPr userDrawn="1"/>
        </p:nvGrpSpPr>
        <p:grpSpPr bwMode="auto">
          <a:xfrm>
            <a:off x="7772400" y="5486400"/>
            <a:ext cx="1371600" cy="1371600"/>
            <a:chOff x="4896" y="3456"/>
            <a:chExt cx="864" cy="864"/>
          </a:xfrm>
        </p:grpSpPr>
        <p:pic>
          <p:nvPicPr>
            <p:cNvPr id="1030" name="Picture 10" descr="Triangle--Gray"/>
            <p:cNvPicPr>
              <a:picLocks noChangeAspect="1" noChangeArrowheads="1"/>
            </p:cNvPicPr>
            <p:nvPr userDrawn="1"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6" y="3456"/>
              <a:ext cx="864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1" name="Rectangle 8"/>
            <p:cNvSpPr>
              <a:spLocks noChangeArrowheads="1"/>
            </p:cNvSpPr>
            <p:nvPr userDrawn="1"/>
          </p:nvSpPr>
          <p:spPr bwMode="auto">
            <a:xfrm>
              <a:off x="4985" y="3754"/>
              <a:ext cx="775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48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48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48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48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48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48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48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48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48" charset="-128"/>
                </a:defRPr>
              </a:lvl9pPr>
            </a:lstStyle>
            <a:p>
              <a:pPr algn="ctr">
                <a:defRPr/>
              </a:pPr>
              <a:r>
                <a:rPr lang="en-US" altLang="en-US" sz="1400">
                  <a:latin typeface="Times New Roman" pitchFamily="18" charset="0"/>
                </a:rPr>
                <a:t>Intermolecular</a:t>
              </a:r>
            </a:p>
            <a:p>
              <a:pPr algn="ctr">
                <a:defRPr/>
              </a:pPr>
              <a:r>
                <a:rPr lang="en-US" altLang="en-US" sz="1400">
                  <a:latin typeface="Times New Roman" pitchFamily="18" charset="0"/>
                </a:rPr>
                <a:t>Forces</a:t>
              </a:r>
            </a:p>
          </p:txBody>
        </p:sp>
      </p:grpSp>
      <p:sp>
        <p:nvSpPr>
          <p:cNvPr id="8" name="Text Box 2"/>
          <p:cNvSpPr txBox="1">
            <a:spLocks noChangeArrowheads="1"/>
          </p:cNvSpPr>
          <p:nvPr userDrawn="1"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000">
                <a:solidFill>
                  <a:srgbClr val="73738C"/>
                </a:solidFill>
              </a:rPr>
              <a:t>© 2015 Pearson Education, Inc.</a:t>
            </a:r>
            <a:endParaRPr lang="en-US" b="1">
              <a:solidFill>
                <a:srgbClr val="73738C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p:transition spd="slow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052" name="Text Box 7"/>
          <p:cNvSpPr txBox="1">
            <a:spLocks noChangeArrowheads="1"/>
          </p:cNvSpPr>
          <p:nvPr userDrawn="1"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pPr eaLnBrk="1" hangingPunct="1">
              <a:defRPr/>
            </a:pPr>
            <a:r>
              <a:rPr lang="en-US" altLang="en-US" sz="1000" dirty="0">
                <a:solidFill>
                  <a:srgbClr val="73738C"/>
                </a:solidFill>
              </a:rPr>
              <a:t>© 2015 Pearson Education, Inc.</a:t>
            </a:r>
            <a:endParaRPr lang="en-US" altLang="en-US" b="1" dirty="0">
              <a:solidFill>
                <a:srgbClr val="73738C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/>
          </p:cNvSpPr>
          <p:nvPr/>
        </p:nvSpPr>
        <p:spPr bwMode="auto">
          <a:xfrm>
            <a:off x="4495800" y="1676400"/>
            <a:ext cx="45720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en-US" altLang="en-US" sz="3400" b="1">
                <a:solidFill>
                  <a:schemeClr val="tx2"/>
                </a:solidFill>
                <a:cs typeface="Arial" charset="0"/>
              </a:rPr>
              <a:t>Chapter 11</a:t>
            </a:r>
            <a:br>
              <a:rPr lang="en-US" altLang="en-US" sz="3400" b="1">
                <a:solidFill>
                  <a:schemeClr val="tx2"/>
                </a:solidFill>
                <a:cs typeface="Arial" charset="0"/>
              </a:rPr>
            </a:br>
            <a:br>
              <a:rPr lang="en-US" altLang="en-US" sz="3400" b="1">
                <a:solidFill>
                  <a:schemeClr val="tx2"/>
                </a:solidFill>
                <a:cs typeface="Arial" charset="0"/>
              </a:rPr>
            </a:br>
            <a:r>
              <a:rPr lang="en-US" altLang="en-US" sz="3400" b="1">
                <a:solidFill>
                  <a:schemeClr val="tx2"/>
                </a:solidFill>
                <a:cs typeface="Arial" charset="0"/>
              </a:rPr>
              <a:t> Liquids and Intermolecular Forces</a:t>
            </a:r>
            <a:br>
              <a:rPr lang="en-US" altLang="en-US" sz="3400" b="1">
                <a:solidFill>
                  <a:schemeClr val="tx2"/>
                </a:solidFill>
                <a:cs typeface="Arial" charset="0"/>
              </a:rPr>
            </a:br>
            <a:endParaRPr lang="en-US" altLang="en-US" sz="3400" b="1">
              <a:solidFill>
                <a:schemeClr val="tx2"/>
              </a:solidFill>
              <a:cs typeface="Arial" charset="0"/>
            </a:endParaRPr>
          </a:p>
        </p:txBody>
      </p:sp>
      <p:sp>
        <p:nvSpPr>
          <p:cNvPr id="3076" name="Rectangle 11"/>
          <p:cNvSpPr>
            <a:spLocks noChangeArrowheads="1"/>
          </p:cNvSpPr>
          <p:nvPr/>
        </p:nvSpPr>
        <p:spPr bwMode="auto">
          <a:xfrm>
            <a:off x="4495800" y="700088"/>
            <a:ext cx="4648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2800">
                <a:solidFill>
                  <a:srgbClr val="000000"/>
                </a:solidFill>
                <a:cs typeface="Arial" charset="0"/>
              </a:rPr>
              <a:t>Lecture Presentation</a:t>
            </a:r>
          </a:p>
        </p:txBody>
      </p:sp>
      <p:pic>
        <p:nvPicPr>
          <p:cNvPr id="7" name="Picture 1" descr="BROW0417_13_ecat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85800"/>
            <a:ext cx="4227513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0302019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ChangeArrowheads="1"/>
          </p:cNvSpPr>
          <p:nvPr/>
        </p:nvSpPr>
        <p:spPr bwMode="auto">
          <a:xfrm>
            <a:off x="3962400" y="3429000"/>
            <a:ext cx="304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9219" name="Rectangle 7"/>
          <p:cNvSpPr>
            <a:spLocks noChangeArrowheads="1"/>
          </p:cNvSpPr>
          <p:nvPr/>
        </p:nvSpPr>
        <p:spPr bwMode="auto">
          <a:xfrm>
            <a:off x="2590800" y="1905000"/>
            <a:ext cx="304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9220" name="Oval 8"/>
          <p:cNvSpPr>
            <a:spLocks noChangeArrowheads="1"/>
          </p:cNvSpPr>
          <p:nvPr/>
        </p:nvSpPr>
        <p:spPr bwMode="auto">
          <a:xfrm>
            <a:off x="2495550" y="2409825"/>
            <a:ext cx="304800" cy="1524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9221" name="Oval 9"/>
          <p:cNvSpPr>
            <a:spLocks noChangeArrowheads="1"/>
          </p:cNvSpPr>
          <p:nvPr/>
        </p:nvSpPr>
        <p:spPr bwMode="auto">
          <a:xfrm>
            <a:off x="2481263" y="2986088"/>
            <a:ext cx="304800" cy="1524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9222" name="Rectangle 14"/>
          <p:cNvSpPr>
            <a:spLocks noGrp="1" noChangeArrowheads="1"/>
          </p:cNvSpPr>
          <p:nvPr>
            <p:ph type="title"/>
          </p:nvPr>
        </p:nvSpPr>
        <p:spPr>
          <a:xfrm>
            <a:off x="685800" y="95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Dispersion Forces</a:t>
            </a:r>
          </a:p>
        </p:txBody>
      </p:sp>
      <p:sp>
        <p:nvSpPr>
          <p:cNvPr id="9223" name="Rectangle 16"/>
          <p:cNvSpPr>
            <a:spLocks noGrp="1" noChangeArrowheads="1"/>
          </p:cNvSpPr>
          <p:nvPr>
            <p:ph idx="1"/>
          </p:nvPr>
        </p:nvSpPr>
        <p:spPr>
          <a:xfrm>
            <a:off x="304800" y="1066800"/>
            <a:ext cx="8763000" cy="20716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The figure below shows how a nonpolar particle </a:t>
            </a:r>
            <a:br>
              <a:rPr lang="en-US" altLang="en-US" sz="2800"/>
            </a:br>
            <a:r>
              <a:rPr lang="en-US" altLang="en-US" sz="2800"/>
              <a:t>(in this case a helium atom) can be temporarily polarized to allow dispersion force to form.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The tendency of an electron cloud to distort is </a:t>
            </a:r>
            <a:br>
              <a:rPr lang="en-US" altLang="en-US" sz="2800"/>
            </a:br>
            <a:r>
              <a:rPr lang="en-US" altLang="en-US" sz="2800"/>
              <a:t>called its </a:t>
            </a:r>
            <a:r>
              <a:rPr lang="en-US" altLang="en-US" sz="2800" b="1"/>
              <a:t>polarizability</a:t>
            </a:r>
            <a:r>
              <a:rPr lang="en-US" altLang="en-US" sz="2800"/>
              <a:t>.</a:t>
            </a:r>
          </a:p>
        </p:txBody>
      </p:sp>
      <p:pic>
        <p:nvPicPr>
          <p:cNvPr id="9" name="Picture 8" descr="11_04_Figure.jpg"/>
          <p:cNvPicPr>
            <a:picLocks noChangeAspect="1"/>
          </p:cNvPicPr>
          <p:nvPr/>
        </p:nvPicPr>
        <p:blipFill>
          <a:blip r:embed="rId3"/>
          <a:srcRect b="3966"/>
          <a:stretch>
            <a:fillRect/>
          </a:stretch>
        </p:blipFill>
        <p:spPr>
          <a:xfrm>
            <a:off x="1447800" y="3276600"/>
            <a:ext cx="6400800" cy="3099816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458200" cy="1371600"/>
          </a:xfrm>
        </p:spPr>
        <p:txBody>
          <a:bodyPr/>
          <a:lstStyle/>
          <a:p>
            <a:r>
              <a:rPr lang="en-US" altLang="en-US" sz="2800" dirty="0"/>
              <a:t>Factors Which Affect Amount of Dispersion Force in a Molecule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5105400" cy="5181600"/>
          </a:xfrm>
        </p:spPr>
        <p:txBody>
          <a:bodyPr/>
          <a:lstStyle/>
          <a:p>
            <a:r>
              <a:rPr lang="en-US" altLang="en-US" dirty="0"/>
              <a:t>number of electrons in an atom (</a:t>
            </a:r>
            <a:r>
              <a:rPr lang="en-US" altLang="en-US" dirty="0">
                <a:solidFill>
                  <a:srgbClr val="FF0000"/>
                </a:solidFill>
              </a:rPr>
              <a:t>more electrons, more dispersion force</a:t>
            </a:r>
            <a:r>
              <a:rPr lang="en-US" altLang="en-US" dirty="0"/>
              <a:t>)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size of atom or molecule/molecular weight</a:t>
            </a:r>
          </a:p>
          <a:p>
            <a:r>
              <a:rPr lang="en-US" altLang="en-US" dirty="0"/>
              <a:t>shape of molecules with similar masses (more contact, larger dispersion force)</a:t>
            </a:r>
          </a:p>
        </p:txBody>
      </p:sp>
      <p:pic>
        <p:nvPicPr>
          <p:cNvPr id="5" name="Picture 4" descr="11_06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5715000" y="1524000"/>
            <a:ext cx="1905000" cy="4926321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r>
              <a:rPr lang="en-US" altLang="en-US" dirty="0"/>
              <a:t>Polarizability &amp; Boiling Point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34676" y="876300"/>
            <a:ext cx="4648200" cy="5105400"/>
          </a:xfrm>
        </p:spPr>
        <p:txBody>
          <a:bodyPr/>
          <a:lstStyle/>
          <a:p>
            <a:r>
              <a:rPr lang="en-US" altLang="en-US" dirty="0"/>
              <a:t>If something is </a:t>
            </a:r>
            <a:r>
              <a:rPr lang="en-US" altLang="en-US" dirty="0">
                <a:solidFill>
                  <a:srgbClr val="FF0000"/>
                </a:solidFill>
              </a:rPr>
              <a:t>more difficult</a:t>
            </a:r>
            <a:r>
              <a:rPr lang="en-US" altLang="en-US" dirty="0"/>
              <a:t> to polarize, it has a </a:t>
            </a:r>
            <a:r>
              <a:rPr lang="en-US" altLang="en-US" i="1" dirty="0"/>
              <a:t>lower</a:t>
            </a:r>
            <a:r>
              <a:rPr lang="en-US" altLang="en-US" dirty="0"/>
              <a:t> boiling point.</a:t>
            </a:r>
          </a:p>
          <a:p>
            <a:r>
              <a:rPr lang="en-US" altLang="en-US" dirty="0"/>
              <a:t>Remember: This means </a:t>
            </a:r>
            <a:r>
              <a:rPr lang="en-US" altLang="en-US" i="1" dirty="0"/>
              <a:t>less</a:t>
            </a:r>
            <a:r>
              <a:rPr lang="en-US" altLang="en-US" dirty="0"/>
              <a:t> intermolecular force (smaller molecule: lower molecular weight, fewer electrons).</a:t>
            </a:r>
          </a:p>
        </p:txBody>
      </p:sp>
      <p:pic>
        <p:nvPicPr>
          <p:cNvPr id="5" name="Picture 4" descr="11_05_Figure.jpg"/>
          <p:cNvPicPr>
            <a:picLocks noChangeAspect="1"/>
          </p:cNvPicPr>
          <p:nvPr/>
        </p:nvPicPr>
        <p:blipFill>
          <a:blip r:embed="rId2"/>
          <a:srcRect b="2989"/>
          <a:stretch>
            <a:fillRect/>
          </a:stretch>
        </p:blipFill>
        <p:spPr>
          <a:xfrm>
            <a:off x="4661530" y="1524000"/>
            <a:ext cx="4347794" cy="31242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altLang="en-US"/>
              <a:t>Dipole–Dipole Interactions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7924800" cy="2667000"/>
          </a:xfrm>
        </p:spPr>
        <p:txBody>
          <a:bodyPr/>
          <a:lstStyle/>
          <a:p>
            <a:r>
              <a:rPr lang="en-US" altLang="en-US"/>
              <a:t>Polar molecules have a more positive and a more negative end–a dipole (two poles, </a:t>
            </a:r>
            <a:r>
              <a:rPr lang="el-GR" altLang="en-US" i="1">
                <a:latin typeface="Times New Roman" pitchFamily="18" charset="0"/>
                <a:cs typeface="Times New Roman" pitchFamily="18" charset="0"/>
              </a:rPr>
              <a:t>δ</a:t>
            </a:r>
            <a:r>
              <a:rPr lang="en-US" altLang="en-US" baseline="30000">
                <a:cs typeface="Times New Roman" pitchFamily="18" charset="0"/>
              </a:rPr>
              <a:t>+</a:t>
            </a:r>
            <a:r>
              <a:rPr lang="en-US" altLang="en-US">
                <a:cs typeface="Times New Roman" pitchFamily="18" charset="0"/>
              </a:rPr>
              <a:t> and </a:t>
            </a:r>
            <a:r>
              <a:rPr lang="el-GR" altLang="en-US" i="1">
                <a:latin typeface="Times New Roman" pitchFamily="18" charset="0"/>
                <a:cs typeface="Times New Roman" pitchFamily="18" charset="0"/>
              </a:rPr>
              <a:t>δ</a:t>
            </a:r>
            <a:r>
              <a:rPr lang="en-US" baseline="30000"/>
              <a:t>−</a:t>
            </a:r>
            <a:r>
              <a:rPr lang="en-US" altLang="en-US">
                <a:cs typeface="Times New Roman" pitchFamily="18" charset="0"/>
              </a:rPr>
              <a:t>).</a:t>
            </a:r>
          </a:p>
          <a:p>
            <a:r>
              <a:rPr lang="en-US" altLang="en-US">
                <a:cs typeface="Times New Roman" pitchFamily="18" charset="0"/>
              </a:rPr>
              <a:t>The oppositely charged ends attract each other.</a:t>
            </a:r>
            <a:endParaRPr lang="en-US" altLang="en-US"/>
          </a:p>
        </p:txBody>
      </p:sp>
      <p:pic>
        <p:nvPicPr>
          <p:cNvPr id="5" name="Picture 4" descr="11_07_Figure.jpg"/>
          <p:cNvPicPr>
            <a:picLocks noChangeAspect="1"/>
          </p:cNvPicPr>
          <p:nvPr/>
        </p:nvPicPr>
        <p:blipFill>
          <a:blip r:embed="rId2"/>
          <a:srcRect b="5508"/>
          <a:stretch>
            <a:fillRect/>
          </a:stretch>
        </p:blipFill>
        <p:spPr>
          <a:xfrm>
            <a:off x="1295400" y="3810000"/>
            <a:ext cx="6477000" cy="2579234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Dipole–Dipole Interactions</a:t>
            </a:r>
          </a:p>
        </p:txBody>
      </p:sp>
      <p:sp>
        <p:nvSpPr>
          <p:cNvPr id="13315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304800" y="4914900"/>
            <a:ext cx="8534400" cy="14859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/>
              <a:t>	For molecules of approximately equal mass and size, the more polar the molecule, the higher its boiling point.</a:t>
            </a:r>
          </a:p>
        </p:txBody>
      </p:sp>
      <p:pic>
        <p:nvPicPr>
          <p:cNvPr id="5" name="Picture 4" descr="11_08_Figure.jpg"/>
          <p:cNvPicPr>
            <a:picLocks noChangeAspect="1"/>
          </p:cNvPicPr>
          <p:nvPr/>
        </p:nvPicPr>
        <p:blipFill>
          <a:blip r:embed="rId3"/>
          <a:srcRect b="3640"/>
          <a:stretch>
            <a:fillRect/>
          </a:stretch>
        </p:blipFill>
        <p:spPr>
          <a:xfrm>
            <a:off x="838200" y="1143000"/>
            <a:ext cx="7391400" cy="3703619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2057400"/>
          </a:xfrm>
        </p:spPr>
        <p:txBody>
          <a:bodyPr/>
          <a:lstStyle/>
          <a:p>
            <a:pPr eaLnBrk="1" hangingPunct="1"/>
            <a:r>
              <a:rPr lang="en-US" altLang="en-US"/>
              <a:t>Which Have a Greater Effect:</a:t>
            </a:r>
            <a:br>
              <a:rPr lang="en-US" altLang="en-US"/>
            </a:br>
            <a:r>
              <a:rPr lang="en-US" altLang="en-US"/>
              <a:t>Dipole–Dipole Interactions or Dispersion Forces?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514600"/>
            <a:ext cx="7772400" cy="3581400"/>
          </a:xfrm>
        </p:spPr>
        <p:txBody>
          <a:bodyPr/>
          <a:lstStyle/>
          <a:p>
            <a:pPr eaLnBrk="1" hangingPunct="1"/>
            <a:r>
              <a:rPr lang="en-US" altLang="en-US"/>
              <a:t>If two molecules are of comparable size and shape, dipole–dipole interactions will likely be the dominating force.</a:t>
            </a:r>
          </a:p>
          <a:p>
            <a:pPr eaLnBrk="1" hangingPunct="1"/>
            <a:r>
              <a:rPr lang="en-US" altLang="en-US"/>
              <a:t>If one molecule is much larger than another, dispersion forces will likely determine its physical properties.</a:t>
            </a:r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/>
              <a:t>What Does This Graph Show Us?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28575" y="914400"/>
            <a:ext cx="4772025" cy="5486400"/>
          </a:xfrm>
        </p:spPr>
        <p:txBody>
          <a:bodyPr/>
          <a:lstStyle/>
          <a:p>
            <a:r>
              <a:rPr lang="en-US" altLang="en-US" dirty="0"/>
              <a:t>In a group, the period 3/4/5 elements have higher boiling points as the group member gets larger.</a:t>
            </a:r>
          </a:p>
          <a:p>
            <a:r>
              <a:rPr lang="en-US" altLang="en-US" dirty="0"/>
              <a:t>What happens with the period 2 elements? For group 4A, the trend is continued. What about for the other groups?</a:t>
            </a:r>
          </a:p>
        </p:txBody>
      </p:sp>
      <p:pic>
        <p:nvPicPr>
          <p:cNvPr id="5" name="Picture 4" descr="11_09_Figure.jpg"/>
          <p:cNvPicPr>
            <a:picLocks noChangeAspect="1"/>
          </p:cNvPicPr>
          <p:nvPr/>
        </p:nvPicPr>
        <p:blipFill>
          <a:blip r:embed="rId2"/>
          <a:srcRect b="2830"/>
          <a:stretch>
            <a:fillRect/>
          </a:stretch>
        </p:blipFill>
        <p:spPr>
          <a:xfrm>
            <a:off x="4724400" y="1143000"/>
            <a:ext cx="4191000" cy="292921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685800"/>
          </a:xfrm>
        </p:spPr>
        <p:txBody>
          <a:bodyPr/>
          <a:lstStyle/>
          <a:p>
            <a:pPr eaLnBrk="1" hangingPunct="1"/>
            <a:r>
              <a:rPr lang="en-US" altLang="en-US" dirty="0"/>
              <a:t>Hydrogen Bonding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838200"/>
            <a:ext cx="5334000" cy="57912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The dipole–dipole interactions experienced when H is bonded to N, O, or F are unusually strong.</a:t>
            </a:r>
          </a:p>
          <a:p>
            <a:pPr eaLnBrk="1" hangingPunct="1">
              <a:spcBef>
                <a:spcPts val="300"/>
              </a:spcBef>
            </a:pPr>
            <a:r>
              <a:rPr lang="en-US" altLang="en-US" sz="2800" dirty="0"/>
              <a:t>We call these interactions </a:t>
            </a:r>
            <a:r>
              <a:rPr lang="en-US" altLang="en-US" sz="2800" b="1" dirty="0"/>
              <a:t>hydrogen bonds</a:t>
            </a:r>
            <a:r>
              <a:rPr lang="en-US" altLang="en-US" sz="2800" dirty="0"/>
              <a:t>.</a:t>
            </a:r>
          </a:p>
          <a:p>
            <a:pPr eaLnBrk="1" hangingPunct="1">
              <a:spcBef>
                <a:spcPts val="300"/>
              </a:spcBef>
            </a:pPr>
            <a:r>
              <a:rPr lang="en-US" altLang="en-US" sz="2800" dirty="0"/>
              <a:t>A hydrogen bond is an attraction between a </a:t>
            </a:r>
            <a:r>
              <a:rPr lang="en-US" altLang="en-US" sz="2800" dirty="0">
                <a:solidFill>
                  <a:srgbClr val="FF0000"/>
                </a:solidFill>
              </a:rPr>
              <a:t>hydrogen atom</a:t>
            </a:r>
            <a:r>
              <a:rPr lang="en-US" altLang="en-US" sz="2800" dirty="0"/>
              <a:t> attached to a highly </a:t>
            </a:r>
            <a:r>
              <a:rPr lang="en-US" altLang="en-US" sz="2800" dirty="0">
                <a:solidFill>
                  <a:srgbClr val="FF0000"/>
                </a:solidFill>
              </a:rPr>
              <a:t>electronegative atom </a:t>
            </a:r>
            <a:r>
              <a:rPr lang="en-US" altLang="en-US" sz="2800" dirty="0"/>
              <a:t>and a nearby small electronegative atom in another molecule or chemical group.</a:t>
            </a:r>
          </a:p>
          <a:p>
            <a:pPr eaLnBrk="1" hangingPunct="1"/>
            <a:endParaRPr lang="en-US" altLang="en-US" sz="2800" dirty="0"/>
          </a:p>
        </p:txBody>
      </p:sp>
      <p:pic>
        <p:nvPicPr>
          <p:cNvPr id="5" name="Picture 4" descr="11_10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5486400" y="871491"/>
            <a:ext cx="2599416" cy="51816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160A8D-0627-495A-80E9-55D94A91FC61}"/>
              </a:ext>
            </a:extLst>
          </p:cNvPr>
          <p:cNvSpPr/>
          <p:nvPr/>
        </p:nvSpPr>
        <p:spPr>
          <a:xfrm>
            <a:off x="1981200" y="838200"/>
            <a:ext cx="5867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Palatino Linotype" panose="02040502050505030304" pitchFamily="18" charset="0"/>
              </a:rPr>
              <a:t>In which of the following molecules is hydrogen bonding likely to be the most significant component of the total intermolecular forces?</a:t>
            </a:r>
            <a:endParaRPr lang="en-US" sz="1600" dirty="0">
              <a:solidFill>
                <a:srgbClr val="000000"/>
              </a:solidFill>
              <a:latin typeface="Palatino Linotype" panose="02040502050505030304" pitchFamily="18" charset="0"/>
              <a:ea typeface="等线" panose="02010600030101010101" pitchFamily="2" charset="-122"/>
              <a:cs typeface="Palatino Linotype" panose="0204050205050503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Palatino Linotype" panose="02040502050505030304" pitchFamily="18" charset="0"/>
              </a:rPr>
              <a:t>A) CH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Palatino Linotype" panose="02040502050505030304" pitchFamily="18" charset="0"/>
              </a:rPr>
              <a:t>4</a:t>
            </a:r>
            <a:endParaRPr lang="en-US" sz="1600" dirty="0">
              <a:solidFill>
                <a:srgbClr val="000000"/>
              </a:solidFill>
              <a:latin typeface="Palatino Linotype" panose="02040502050505030304" pitchFamily="18" charset="0"/>
              <a:ea typeface="等线" panose="02010600030101010101" pitchFamily="2" charset="-122"/>
              <a:cs typeface="Palatino Linotype" panose="0204050205050503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Palatino Linotype" panose="02040502050505030304" pitchFamily="18" charset="0"/>
              </a:rPr>
              <a:t>B) C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Palatino Linotype" panose="02040502050505030304" pitchFamily="18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Palatino Linotype" panose="02040502050505030304" pitchFamily="18" charset="0"/>
              </a:rPr>
              <a:t>H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Palatino Linotype" panose="02040502050505030304" pitchFamily="18" charset="0"/>
              </a:rPr>
              <a:t>11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Palatino Linotype" panose="02040502050505030304" pitchFamily="18" charset="0"/>
              </a:rPr>
              <a:t>OH</a:t>
            </a:r>
            <a:endParaRPr lang="en-US" sz="1600" dirty="0">
              <a:solidFill>
                <a:srgbClr val="000000"/>
              </a:solidFill>
              <a:latin typeface="Palatino Linotype" panose="02040502050505030304" pitchFamily="18" charset="0"/>
              <a:ea typeface="等线" panose="02010600030101010101" pitchFamily="2" charset="-122"/>
              <a:cs typeface="Palatino Linotype" panose="0204050205050503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Palatino Linotype" panose="02040502050505030304" pitchFamily="18" charset="0"/>
              </a:rPr>
              <a:t>C) C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Palatino Linotype" panose="02040502050505030304" pitchFamily="18" charset="0"/>
              </a:rPr>
              <a:t>6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Palatino Linotype" panose="02040502050505030304" pitchFamily="18" charset="0"/>
              </a:rPr>
              <a:t>H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Palatino Linotype" panose="02040502050505030304" pitchFamily="18" charset="0"/>
              </a:rPr>
              <a:t>13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Palatino Linotype" panose="02040502050505030304" pitchFamily="18" charset="0"/>
              </a:rPr>
              <a:t>NH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Palatino Linotype" panose="02040502050505030304" pitchFamily="18" charset="0"/>
              </a:rPr>
              <a:t>2</a:t>
            </a:r>
            <a:endParaRPr lang="en-US" sz="1600" dirty="0">
              <a:solidFill>
                <a:srgbClr val="000000"/>
              </a:solidFill>
              <a:latin typeface="Palatino Linotype" panose="02040502050505030304" pitchFamily="18" charset="0"/>
              <a:ea typeface="等线" panose="02010600030101010101" pitchFamily="2" charset="-122"/>
              <a:cs typeface="Palatino Linotype" panose="0204050205050503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Palatino Linotype" panose="02040502050505030304" pitchFamily="18" charset="0"/>
              </a:rPr>
              <a:t>D) CH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Palatino Linotype" panose="02040502050505030304" pitchFamily="18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Palatino Linotype" panose="02040502050505030304" pitchFamily="18" charset="0"/>
              </a:rPr>
              <a:t>OH</a:t>
            </a:r>
            <a:endParaRPr lang="en-US" sz="1600" dirty="0">
              <a:solidFill>
                <a:srgbClr val="000000"/>
              </a:solidFill>
              <a:latin typeface="Palatino Linotype" panose="02040502050505030304" pitchFamily="18" charset="0"/>
              <a:ea typeface="等线" panose="02010600030101010101" pitchFamily="2" charset="-122"/>
              <a:cs typeface="Palatino Linotype" panose="0204050205050503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Palatino Linotype" panose="02040502050505030304" pitchFamily="18" charset="0"/>
              </a:rPr>
              <a:t>E) CO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Palatino Linotype" panose="02040502050505030304" pitchFamily="18" charset="0"/>
              </a:rPr>
              <a:t>2</a:t>
            </a:r>
            <a:endParaRPr lang="en-US" sz="1600" dirty="0">
              <a:solidFill>
                <a:srgbClr val="000000"/>
              </a:solidFill>
              <a:latin typeface="Palatino Linotype" panose="02040502050505030304" pitchFamily="18" charset="0"/>
              <a:ea typeface="等线" panose="02010600030101010101" pitchFamily="2" charset="-122"/>
              <a:cs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709415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F906933-DA4E-4D51-AEDD-2E8C117BE897}"/>
              </a:ext>
            </a:extLst>
          </p:cNvPr>
          <p:cNvSpPr/>
          <p:nvPr/>
        </p:nvSpPr>
        <p:spPr>
          <a:xfrm>
            <a:off x="457200" y="685800"/>
            <a:ext cx="8763000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Palatino Linotype" panose="02040502050505030304" pitchFamily="18" charset="0"/>
              </a:rPr>
              <a:t>The intermolecular force(s) responsible for the fact that CH4 has the lowest boiling point in the set CH4, SiH4, GeH4, SnH4 is/are ________.</a:t>
            </a:r>
            <a:endParaRPr lang="en-US" sz="1600" dirty="0">
              <a:solidFill>
                <a:srgbClr val="000000"/>
              </a:solidFill>
              <a:latin typeface="Palatino Linotype" panose="02040502050505030304" pitchFamily="18" charset="0"/>
              <a:ea typeface="等线" panose="02010600030101010101" pitchFamily="2" charset="-122"/>
              <a:cs typeface="Palatino Linotype" panose="0204050205050503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Palatino Linotype" panose="02040502050505030304" pitchFamily="18" charset="0"/>
              </a:rPr>
              <a:t>A) hydrogen bonding</a:t>
            </a:r>
            <a:endParaRPr lang="en-US" sz="1600" dirty="0">
              <a:solidFill>
                <a:srgbClr val="000000"/>
              </a:solidFill>
              <a:latin typeface="Palatino Linotype" panose="02040502050505030304" pitchFamily="18" charset="0"/>
              <a:ea typeface="等线" panose="02010600030101010101" pitchFamily="2" charset="-122"/>
              <a:cs typeface="Palatino Linotype" panose="0204050205050503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Palatino Linotype" panose="02040502050505030304" pitchFamily="18" charset="0"/>
              </a:rPr>
              <a:t>B) dipole-dipole interactions</a:t>
            </a:r>
            <a:endParaRPr lang="en-US" sz="1600" dirty="0">
              <a:solidFill>
                <a:srgbClr val="000000"/>
              </a:solidFill>
              <a:latin typeface="Palatino Linotype" panose="02040502050505030304" pitchFamily="18" charset="0"/>
              <a:ea typeface="等线" panose="02010600030101010101" pitchFamily="2" charset="-122"/>
              <a:cs typeface="Palatino Linotype" panose="0204050205050503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Palatino Linotype" panose="02040502050505030304" pitchFamily="18" charset="0"/>
              </a:rPr>
              <a:t>C) London dispersion forces</a:t>
            </a:r>
            <a:endParaRPr lang="en-US" sz="1600" dirty="0">
              <a:solidFill>
                <a:srgbClr val="000000"/>
              </a:solidFill>
              <a:latin typeface="Palatino Linotype" panose="02040502050505030304" pitchFamily="18" charset="0"/>
              <a:ea typeface="等线" panose="02010600030101010101" pitchFamily="2" charset="-122"/>
              <a:cs typeface="Palatino Linotype" panose="0204050205050503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Palatino Linotype" panose="02040502050505030304" pitchFamily="18" charset="0"/>
              </a:rPr>
              <a:t>D) mainly hydrogen bonding but also dipole-dipole interactions</a:t>
            </a:r>
            <a:endParaRPr lang="en-US" sz="1600" dirty="0">
              <a:solidFill>
                <a:srgbClr val="000000"/>
              </a:solidFill>
              <a:latin typeface="Palatino Linotype" panose="02040502050505030304" pitchFamily="18" charset="0"/>
              <a:ea typeface="等线" panose="02010600030101010101" pitchFamily="2" charset="-122"/>
              <a:cs typeface="Palatino Linotype" panose="0204050205050503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Palatino Linotype" panose="02040502050505030304" pitchFamily="18" charset="0"/>
              </a:rPr>
              <a:t>E) mainly London-dispersion forces but also dipole-dipole interactions</a:t>
            </a:r>
            <a:endParaRPr lang="en-US" sz="1600" dirty="0">
              <a:solidFill>
                <a:srgbClr val="000000"/>
              </a:solidFill>
              <a:latin typeface="Palatino Linotype" panose="02040502050505030304" pitchFamily="18" charset="0"/>
              <a:ea typeface="等线" panose="02010600030101010101" pitchFamily="2" charset="-122"/>
              <a:cs typeface="Palatino Linotype" panose="0204050205050503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Palatino Linotype" panose="02040502050505030304" pitchFamily="18" charset="0"/>
                <a:ea typeface="等线" panose="02010600030101010101" pitchFamily="2" charset="-122"/>
                <a:cs typeface="Palatino Linotype" panose="0204050205050503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29973935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037099C-B6BE-41EB-AD7E-2F2B72115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1072"/>
            <a:ext cx="5438095" cy="18190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5CBDDAE-89CF-4232-9F61-A6B3AE8C3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95" y="2020726"/>
            <a:ext cx="5923809" cy="17619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6CD7E9A-2971-4866-9C04-BDB0FA140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95" y="3922166"/>
            <a:ext cx="8923809" cy="2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73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4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1143000"/>
          </a:xfrm>
        </p:spPr>
        <p:txBody>
          <a:bodyPr/>
          <a:lstStyle/>
          <a:p>
            <a:r>
              <a:rPr lang="en-US" altLang="en-US"/>
              <a:t>What Forms Hydrogen Bonds?</a:t>
            </a:r>
          </a:p>
        </p:txBody>
      </p:sp>
      <p:sp>
        <p:nvSpPr>
          <p:cNvPr id="17411" name="Content Placeholder 5"/>
          <p:cNvSpPr>
            <a:spLocks noGrp="1"/>
          </p:cNvSpPr>
          <p:nvPr>
            <p:ph idx="1"/>
          </p:nvPr>
        </p:nvSpPr>
        <p:spPr>
          <a:xfrm>
            <a:off x="304800" y="1219200"/>
            <a:ext cx="8534400" cy="2667000"/>
          </a:xfrm>
        </p:spPr>
        <p:txBody>
          <a:bodyPr/>
          <a:lstStyle/>
          <a:p>
            <a:r>
              <a:rPr lang="en-US" altLang="en-US"/>
              <a:t>Hydrogen bonding arises in part from the high electronegativity of nitrogen, oxygen, and fluorine.</a:t>
            </a:r>
          </a:p>
          <a:p>
            <a:r>
              <a:rPr lang="en-US" altLang="en-US"/>
              <a:t>These atoms interact with a nearly bare nucleus (which contains one proton).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4191000"/>
            <a:ext cx="4622800" cy="7112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Ion–Dipole Interactions</a:t>
            </a:r>
          </a:p>
        </p:txBody>
      </p:sp>
      <p:sp>
        <p:nvSpPr>
          <p:cNvPr id="18435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371600"/>
            <a:ext cx="8839200" cy="1905000"/>
          </a:xfrm>
        </p:spPr>
        <p:txBody>
          <a:bodyPr/>
          <a:lstStyle/>
          <a:p>
            <a:pPr eaLnBrk="1" hangingPunct="1"/>
            <a:r>
              <a:rPr lang="en-US" altLang="en-US" sz="2800"/>
              <a:t>Ion–dipole interactions are found in solutions of ions.</a:t>
            </a:r>
          </a:p>
          <a:p>
            <a:pPr eaLnBrk="1" hangingPunct="1"/>
            <a:r>
              <a:rPr lang="en-US" altLang="en-US" sz="2800"/>
              <a:t>The strength of these forces is what makes it possible for ionic substances to dissolve in polar solvents.</a:t>
            </a:r>
          </a:p>
        </p:txBody>
      </p:sp>
      <p:pic>
        <p:nvPicPr>
          <p:cNvPr id="5" name="Picture 4" descr="11_13_Figure.jpg"/>
          <p:cNvPicPr>
            <a:picLocks noChangeAspect="1"/>
          </p:cNvPicPr>
          <p:nvPr/>
        </p:nvPicPr>
        <p:blipFill>
          <a:blip r:embed="rId3"/>
          <a:srcRect b="3704"/>
          <a:stretch>
            <a:fillRect/>
          </a:stretch>
        </p:blipFill>
        <p:spPr>
          <a:xfrm>
            <a:off x="1905000" y="3200400"/>
            <a:ext cx="5513510" cy="32766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658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Summarizing Intermolecular Forces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7666FB-2860-4DBE-B71F-C6D24FC977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4"/>
          <a:stretch/>
        </p:blipFill>
        <p:spPr>
          <a:xfrm rot="16200000">
            <a:off x="1712862" y="-417461"/>
            <a:ext cx="5489677" cy="83058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Liquid Properties Affected by Intermolecular Forces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boiling point and melting point</a:t>
            </a:r>
          </a:p>
          <a:p>
            <a:r>
              <a:rPr lang="en-US" altLang="en-US" dirty="0"/>
              <a:t>viscosity</a:t>
            </a:r>
          </a:p>
          <a:p>
            <a:r>
              <a:rPr lang="en-US" altLang="en-US" dirty="0"/>
              <a:t>surface tension</a:t>
            </a:r>
          </a:p>
          <a:p>
            <a:r>
              <a:rPr lang="en-US" altLang="en-US" dirty="0"/>
              <a:t>capillary action</a:t>
            </a:r>
          </a:p>
          <a:p>
            <a:endParaRPr lang="en-US" altLang="en-US" dirty="0"/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Viscosity </a:t>
            </a:r>
            <a:r>
              <a:rPr lang="zh-CN" altLang="en-US" dirty="0"/>
              <a:t>黏滞性</a:t>
            </a:r>
            <a:endParaRPr lang="en-US" altLang="en-US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6200" y="1371600"/>
            <a:ext cx="6019800" cy="2933700"/>
          </a:xfrm>
        </p:spPr>
        <p:txBody>
          <a:bodyPr/>
          <a:lstStyle/>
          <a:p>
            <a:pPr eaLnBrk="1" hangingPunct="1"/>
            <a:r>
              <a:rPr lang="en-US" altLang="en-US" sz="2400"/>
              <a:t>Resistance of a liquid to flow is called </a:t>
            </a:r>
            <a:r>
              <a:rPr lang="en-US" altLang="en-US" sz="2400" b="1"/>
              <a:t>viscosity.</a:t>
            </a:r>
          </a:p>
          <a:p>
            <a:pPr eaLnBrk="1" hangingPunct="1"/>
            <a:r>
              <a:rPr lang="en-US" altLang="en-US" sz="2400"/>
              <a:t>It is related to the ease with which molecules can move past each other.</a:t>
            </a:r>
          </a:p>
          <a:p>
            <a:pPr eaLnBrk="1" hangingPunct="1"/>
            <a:r>
              <a:rPr lang="en-US" altLang="en-US" sz="2400"/>
              <a:t>Viscosity increases with stronger intermolecular forces and decreases with higher temperature.</a:t>
            </a:r>
          </a:p>
        </p:txBody>
      </p:sp>
      <p:sp>
        <p:nvSpPr>
          <p:cNvPr id="21508" name="Rectangle 17"/>
          <p:cNvSpPr>
            <a:spLocks noChangeArrowheads="1"/>
          </p:cNvSpPr>
          <p:nvPr/>
        </p:nvSpPr>
        <p:spPr bwMode="auto">
          <a:xfrm>
            <a:off x="6096000" y="4191000"/>
            <a:ext cx="1447800" cy="114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pic>
        <p:nvPicPr>
          <p:cNvPr id="7" name="Picture 6" descr="11_17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6647364" y="591751"/>
            <a:ext cx="2469966" cy="3561150"/>
          </a:xfrm>
          <a:prstGeom prst="rect">
            <a:avLst/>
          </a:prstGeom>
        </p:spPr>
      </p:pic>
      <p:pic>
        <p:nvPicPr>
          <p:cNvPr id="8" name="Picture 7" descr="11_05_Table.jpg"/>
          <p:cNvPicPr>
            <a:picLocks noChangeAspect="1"/>
          </p:cNvPicPr>
          <p:nvPr/>
        </p:nvPicPr>
        <p:blipFill>
          <a:blip r:embed="rId4"/>
          <a:srcRect b="5019"/>
          <a:stretch>
            <a:fillRect/>
          </a:stretch>
        </p:blipFill>
        <p:spPr>
          <a:xfrm>
            <a:off x="1905000" y="4267199"/>
            <a:ext cx="5791124" cy="2074463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Surface Tension</a:t>
            </a:r>
          </a:p>
        </p:txBody>
      </p:sp>
      <p:sp>
        <p:nvSpPr>
          <p:cNvPr id="22531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4953000" y="1082675"/>
            <a:ext cx="3810000" cy="33528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Water acts as if it has a “skin” on it due to extra inward forces on its surface. Those forces are called the </a:t>
            </a:r>
            <a:r>
              <a:rPr lang="en-US" altLang="en-US" sz="2800" b="1" dirty="0"/>
              <a:t>surface tension</a:t>
            </a:r>
            <a:r>
              <a:rPr lang="en-US" altLang="en-US" sz="2800" dirty="0"/>
              <a:t>.</a:t>
            </a:r>
          </a:p>
        </p:txBody>
      </p:sp>
      <p:pic>
        <p:nvPicPr>
          <p:cNvPr id="5" name="Picture 4" descr="11_18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914400" y="1137874"/>
            <a:ext cx="3581400" cy="5339126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Cohesion and Adhesion</a:t>
            </a:r>
          </a:p>
        </p:txBody>
      </p:sp>
      <p:sp>
        <p:nvSpPr>
          <p:cNvPr id="23555" name="Content Placeholder 5"/>
          <p:cNvSpPr>
            <a:spLocks noGrp="1"/>
          </p:cNvSpPr>
          <p:nvPr>
            <p:ph idx="1"/>
          </p:nvPr>
        </p:nvSpPr>
        <p:spPr>
          <a:xfrm>
            <a:off x="685800" y="1447800"/>
            <a:ext cx="7772400" cy="4648200"/>
          </a:xfrm>
        </p:spPr>
        <p:txBody>
          <a:bodyPr/>
          <a:lstStyle/>
          <a:p>
            <a:r>
              <a:rPr lang="en-US" altLang="en-US" dirty="0"/>
              <a:t>Intermolecular forces that bind similar molecules to one another are called </a:t>
            </a:r>
            <a:r>
              <a:rPr lang="en-US" altLang="en-US" i="1" dirty="0"/>
              <a:t>cohesive forces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Intermolecular forces that bind a substance to a surface are called </a:t>
            </a:r>
            <a:r>
              <a:rPr lang="en-US" altLang="en-US" i="1" dirty="0"/>
              <a:t>adhesive forces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These forces are important in capillary action.</a:t>
            </a:r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4"/>
          <p:cNvSpPr>
            <a:spLocks noGrp="1"/>
          </p:cNvSpPr>
          <p:nvPr>
            <p:ph type="title"/>
          </p:nvPr>
        </p:nvSpPr>
        <p:spPr>
          <a:xfrm>
            <a:off x="685800" y="23813"/>
            <a:ext cx="7772400" cy="1143000"/>
          </a:xfrm>
        </p:spPr>
        <p:txBody>
          <a:bodyPr/>
          <a:lstStyle/>
          <a:p>
            <a:r>
              <a:rPr lang="en-US" altLang="en-US"/>
              <a:t>Capillary Action</a:t>
            </a:r>
          </a:p>
        </p:txBody>
      </p:sp>
      <p:sp>
        <p:nvSpPr>
          <p:cNvPr id="24579" name="Content Placeholder 5"/>
          <p:cNvSpPr>
            <a:spLocks noGrp="1"/>
          </p:cNvSpPr>
          <p:nvPr>
            <p:ph idx="1"/>
          </p:nvPr>
        </p:nvSpPr>
        <p:spPr>
          <a:xfrm>
            <a:off x="152400" y="990600"/>
            <a:ext cx="4800600" cy="5410200"/>
          </a:xfrm>
        </p:spPr>
        <p:txBody>
          <a:bodyPr/>
          <a:lstStyle/>
          <a:p>
            <a:r>
              <a:rPr lang="en-US" altLang="en-US" sz="2800" dirty="0"/>
              <a:t>The rise of liquids up </a:t>
            </a:r>
            <a:r>
              <a:rPr lang="en-US" altLang="en-US" sz="2800" dirty="0">
                <a:solidFill>
                  <a:srgbClr val="007CB2"/>
                </a:solidFill>
              </a:rPr>
              <a:t>narrow</a:t>
            </a:r>
            <a:r>
              <a:rPr lang="en-US" altLang="en-US" sz="2800" dirty="0"/>
              <a:t> tubes is called </a:t>
            </a:r>
            <a:r>
              <a:rPr lang="en-US" altLang="en-US" sz="2800" b="1" dirty="0"/>
              <a:t>capillary action</a:t>
            </a:r>
            <a:r>
              <a:rPr lang="en-US" altLang="en-US" sz="2800" dirty="0"/>
              <a:t>.</a:t>
            </a:r>
          </a:p>
          <a:p>
            <a:r>
              <a:rPr lang="en-US" altLang="en-US" sz="2800" dirty="0"/>
              <a:t>Adhesive forces attract </a:t>
            </a:r>
            <a:br>
              <a:rPr lang="en-US" altLang="en-US" sz="2800" dirty="0"/>
            </a:br>
            <a:r>
              <a:rPr lang="en-US" altLang="en-US" sz="2800" dirty="0"/>
              <a:t>the liquid to the wall of </a:t>
            </a:r>
            <a:br>
              <a:rPr lang="en-US" altLang="en-US" sz="2800" dirty="0"/>
            </a:br>
            <a:r>
              <a:rPr lang="en-US" altLang="en-US" sz="2800" dirty="0"/>
              <a:t>the tube.</a:t>
            </a:r>
          </a:p>
          <a:p>
            <a:r>
              <a:rPr lang="en-US" altLang="en-US" sz="2800" dirty="0"/>
              <a:t>Cohesive forces attract </a:t>
            </a:r>
            <a:br>
              <a:rPr lang="en-US" altLang="en-US" sz="2800" dirty="0"/>
            </a:br>
            <a:r>
              <a:rPr lang="en-US" altLang="en-US" sz="2800" dirty="0"/>
              <a:t>the liquid to itself.</a:t>
            </a:r>
          </a:p>
          <a:p>
            <a:r>
              <a:rPr lang="en-US" altLang="en-US" sz="2800" dirty="0"/>
              <a:t>Water has stronger adhesive forces with glass; mercury has stronger cohesive forces with itself.</a:t>
            </a:r>
          </a:p>
        </p:txBody>
      </p:sp>
      <p:pic>
        <p:nvPicPr>
          <p:cNvPr id="6" name="Picture 5" descr="11_19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4572000" y="1219200"/>
            <a:ext cx="4318618" cy="3534482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F59C4E8-457D-42D9-BA6E-FCC5A26651BC}"/>
              </a:ext>
            </a:extLst>
          </p:cNvPr>
          <p:cNvSpPr/>
          <p:nvPr/>
        </p:nvSpPr>
        <p:spPr>
          <a:xfrm>
            <a:off x="2427425" y="228600"/>
            <a:ext cx="46589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Self-cleaning property of lotus</a:t>
            </a:r>
            <a:endParaRPr lang="zh-CN" altLang="en-US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This shirt is made from everyday stains - PLAIN Magazine">
            <a:extLst>
              <a:ext uri="{FF2B5EF4-FFF2-40B4-BE49-F238E27FC236}">
                <a16:creationId xmlns:a16="http://schemas.microsoft.com/office/drawing/2014/main" id="{08F424DD-2EBF-487C-91F0-62E226F34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062" y="2590800"/>
            <a:ext cx="3666631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xinhuanet.com/science/2017-06/22/136377125_14978500437581n.jpg">
            <a:extLst>
              <a:ext uri="{FF2B5EF4-FFF2-40B4-BE49-F238E27FC236}">
                <a16:creationId xmlns:a16="http://schemas.microsoft.com/office/drawing/2014/main" id="{B65142B0-C21B-4589-9893-7545FA0B5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6" y="838200"/>
            <a:ext cx="6000725" cy="301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832104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Phase Changes</a:t>
            </a:r>
          </a:p>
        </p:txBody>
      </p:sp>
      <p:sp>
        <p:nvSpPr>
          <p:cNvPr id="25603" name="Content Placeholder 1"/>
          <p:cNvSpPr>
            <a:spLocks noGrp="1"/>
          </p:cNvSpPr>
          <p:nvPr>
            <p:ph idx="1"/>
          </p:nvPr>
        </p:nvSpPr>
        <p:spPr>
          <a:xfrm>
            <a:off x="0" y="1143000"/>
            <a:ext cx="4191000" cy="5257800"/>
          </a:xfrm>
        </p:spPr>
        <p:txBody>
          <a:bodyPr/>
          <a:lstStyle/>
          <a:p>
            <a:r>
              <a:rPr lang="en-US" altLang="en-US" sz="2800"/>
              <a:t>Conversion from one state of matter to another is called a </a:t>
            </a:r>
            <a:r>
              <a:rPr lang="en-US" altLang="en-US" sz="2800" b="1"/>
              <a:t>phase change</a:t>
            </a:r>
            <a:r>
              <a:rPr lang="en-US" altLang="en-US" sz="2800"/>
              <a:t>.</a:t>
            </a:r>
          </a:p>
          <a:p>
            <a:r>
              <a:rPr lang="en-US" altLang="en-US" sz="2800"/>
              <a:t>Energy is either added or released in a phase change.</a:t>
            </a:r>
          </a:p>
          <a:p>
            <a:r>
              <a:rPr lang="en-US" altLang="en-US" sz="2800"/>
              <a:t>Phase changes:  melting/freezing, vaporizing/condensing, subliming/depositing.</a:t>
            </a:r>
          </a:p>
        </p:txBody>
      </p:sp>
      <p:pic>
        <p:nvPicPr>
          <p:cNvPr id="5" name="Picture 4" descr="11_20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4343588" y="1219200"/>
            <a:ext cx="4566353" cy="41148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8134101-B4A3-48D9-B755-3F4C045F0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04800"/>
            <a:ext cx="8523809" cy="19904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2172592-A44B-4CC1-8171-2B2958822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3200"/>
            <a:ext cx="9144000" cy="297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21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/>
              <a:t>Energy Change &amp; Change of State</a:t>
            </a:r>
          </a:p>
        </p:txBody>
      </p:sp>
      <p:sp>
        <p:nvSpPr>
          <p:cNvPr id="26627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0" y="914400"/>
            <a:ext cx="8839200" cy="2744788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The </a:t>
            </a:r>
            <a:r>
              <a:rPr lang="en-US" altLang="en-US" sz="2800" b="1" dirty="0"/>
              <a:t>heat of fusion</a:t>
            </a:r>
            <a:r>
              <a:rPr lang="en-US" altLang="en-US" sz="2800" dirty="0"/>
              <a:t> is the energy required to change a solid at its melting point to a liquid.</a:t>
            </a:r>
          </a:p>
          <a:p>
            <a:pPr eaLnBrk="1" hangingPunct="1"/>
            <a:r>
              <a:rPr lang="en-US" altLang="en-US" sz="2800" dirty="0"/>
              <a:t>The </a:t>
            </a:r>
            <a:r>
              <a:rPr lang="en-US" altLang="en-US" sz="2800" b="1" dirty="0"/>
              <a:t>heat of vaporization</a:t>
            </a:r>
            <a:r>
              <a:rPr lang="en-US" altLang="en-US" sz="2800" dirty="0"/>
              <a:t> is the energy required to change a liquid at its boiling point to a gas.</a:t>
            </a:r>
          </a:p>
          <a:p>
            <a:pPr eaLnBrk="1" hangingPunct="1"/>
            <a:r>
              <a:rPr lang="en-US" altLang="en-US" sz="2800" dirty="0"/>
              <a:t>The </a:t>
            </a:r>
            <a:r>
              <a:rPr lang="en-US" altLang="en-US" sz="2800" b="1" dirty="0"/>
              <a:t>heat of sublimation</a:t>
            </a:r>
            <a:r>
              <a:rPr lang="en-US" altLang="en-US" sz="2800" dirty="0"/>
              <a:t> is the energy required to change a solid directly to a gas.</a:t>
            </a:r>
          </a:p>
          <a:p>
            <a:pPr eaLnBrk="1" hangingPunct="1"/>
            <a:endParaRPr lang="en-US" altLang="en-US" sz="2800" dirty="0"/>
          </a:p>
        </p:txBody>
      </p:sp>
      <p:pic>
        <p:nvPicPr>
          <p:cNvPr id="5" name="Picture 4" descr="11_21_Figure.jpg"/>
          <p:cNvPicPr>
            <a:picLocks noChangeAspect="1"/>
          </p:cNvPicPr>
          <p:nvPr/>
        </p:nvPicPr>
        <p:blipFill>
          <a:blip r:embed="rId3"/>
          <a:srcRect b="3887"/>
          <a:stretch>
            <a:fillRect/>
          </a:stretch>
        </p:blipFill>
        <p:spPr>
          <a:xfrm>
            <a:off x="1981200" y="3733800"/>
            <a:ext cx="5257800" cy="273969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3813"/>
            <a:ext cx="7772400" cy="661987"/>
          </a:xfrm>
        </p:spPr>
        <p:txBody>
          <a:bodyPr/>
          <a:lstStyle/>
          <a:p>
            <a:pPr eaLnBrk="1" hangingPunct="1"/>
            <a:r>
              <a:rPr lang="en-US" altLang="en-US" dirty="0"/>
              <a:t>Heating Curves</a:t>
            </a:r>
          </a:p>
        </p:txBody>
      </p:sp>
      <p:sp>
        <p:nvSpPr>
          <p:cNvPr id="27651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48175" y="838200"/>
            <a:ext cx="4495800" cy="50292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A plot of temperature vs. heat added is called a </a:t>
            </a:r>
            <a:r>
              <a:rPr lang="en-US" altLang="en-US" sz="2800" b="1" dirty="0"/>
              <a:t>heating </a:t>
            </a:r>
            <a:r>
              <a:rPr lang="en-US" altLang="en-US" sz="2800" dirty="0"/>
              <a:t>curve.</a:t>
            </a:r>
          </a:p>
          <a:p>
            <a:pPr eaLnBrk="1" hangingPunct="1"/>
            <a:r>
              <a:rPr lang="en-US" altLang="en-US" sz="2800" dirty="0"/>
              <a:t>Within a phase, heat is the product of specific heat, sample mass, and temperature change.</a:t>
            </a:r>
          </a:p>
          <a:p>
            <a:pPr eaLnBrk="1" hangingPunct="1"/>
            <a:r>
              <a:rPr lang="en-US" altLang="en-US" sz="2800" dirty="0">
                <a:solidFill>
                  <a:srgbClr val="FF0000"/>
                </a:solidFill>
              </a:rPr>
              <a:t>The temperature of the substance does not rise during a phase change</a:t>
            </a:r>
            <a:r>
              <a:rPr lang="en-US" altLang="en-US" sz="2800" dirty="0"/>
              <a:t>.</a:t>
            </a:r>
          </a:p>
        </p:txBody>
      </p:sp>
      <p:sp>
        <p:nvSpPr>
          <p:cNvPr id="27652" name="TextBox 1"/>
          <p:cNvSpPr txBox="1">
            <a:spLocks noChangeArrowheads="1"/>
          </p:cNvSpPr>
          <p:nvPr/>
        </p:nvSpPr>
        <p:spPr bwMode="auto">
          <a:xfrm>
            <a:off x="200025" y="5473080"/>
            <a:ext cx="787717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pPr marL="342900" indent="-342900">
              <a:buFontTx/>
              <a:buChar char="•"/>
            </a:pPr>
            <a:r>
              <a:rPr lang="en-US" altLang="en-US" sz="2800" dirty="0"/>
              <a:t>For the phase changes, the product of mass and the heat of fusion of vaporization is heat.</a:t>
            </a:r>
          </a:p>
        </p:txBody>
      </p:sp>
      <p:pic>
        <p:nvPicPr>
          <p:cNvPr id="6" name="Picture 5" descr="11_22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257175" y="990600"/>
            <a:ext cx="4191000" cy="3757264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4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r>
              <a:rPr lang="en-US" altLang="en-US" dirty="0"/>
              <a:t>Supercritical Fluids</a:t>
            </a:r>
          </a:p>
        </p:txBody>
      </p:sp>
      <p:sp>
        <p:nvSpPr>
          <p:cNvPr id="28675" name="Content Placeholder 5"/>
          <p:cNvSpPr>
            <a:spLocks noGrp="1"/>
          </p:cNvSpPr>
          <p:nvPr>
            <p:ph idx="1"/>
          </p:nvPr>
        </p:nvSpPr>
        <p:spPr>
          <a:xfrm>
            <a:off x="0" y="644098"/>
            <a:ext cx="4910572" cy="5791200"/>
          </a:xfrm>
        </p:spPr>
        <p:txBody>
          <a:bodyPr/>
          <a:lstStyle/>
          <a:p>
            <a:r>
              <a:rPr lang="en-US" altLang="en-US" sz="2400" dirty="0"/>
              <a:t>Gases liquefies when pressure is applied.</a:t>
            </a:r>
          </a:p>
          <a:p>
            <a:pPr>
              <a:spcBef>
                <a:spcPts val="400"/>
              </a:spcBef>
            </a:pPr>
            <a:r>
              <a:rPr lang="en-US" altLang="en-US" sz="2400" dirty="0"/>
              <a:t>The highest temperature at which a distinct liquid phase can form is called </a:t>
            </a:r>
            <a:r>
              <a:rPr lang="en-US" altLang="en-US" sz="2400" b="1" dirty="0"/>
              <a:t>critical temperature</a:t>
            </a:r>
            <a:r>
              <a:rPr lang="en-US" altLang="en-US" sz="2400" dirty="0"/>
              <a:t>. </a:t>
            </a:r>
            <a:br>
              <a:rPr lang="en-US" altLang="en-US" sz="2400" dirty="0"/>
            </a:br>
            <a:r>
              <a:rPr lang="en-US" altLang="en-US" sz="2400" dirty="0"/>
              <a:t>The pressure needed to compress the liquid at critical temperature is </a:t>
            </a:r>
            <a:br>
              <a:rPr lang="en-US" altLang="en-US" sz="2400" dirty="0"/>
            </a:br>
            <a:r>
              <a:rPr lang="en-US" altLang="en-US" sz="2400" dirty="0"/>
              <a:t>called </a:t>
            </a:r>
            <a:r>
              <a:rPr lang="en-US" altLang="en-US" sz="2400" b="1" dirty="0"/>
              <a:t>critical pressure</a:t>
            </a:r>
            <a:r>
              <a:rPr lang="en-US" altLang="en-US" sz="2400" dirty="0"/>
              <a:t>.</a:t>
            </a:r>
          </a:p>
          <a:p>
            <a:pPr>
              <a:spcBef>
                <a:spcPts val="400"/>
              </a:spcBef>
            </a:pPr>
            <a:r>
              <a:rPr lang="en-US" altLang="en-US" sz="2400" dirty="0"/>
              <a:t>The state beyond critical temperature and critical pressure is called a </a:t>
            </a:r>
            <a:r>
              <a:rPr lang="en-US" altLang="en-US" sz="2400" b="1" dirty="0"/>
              <a:t>supercritical fluid</a:t>
            </a:r>
            <a:r>
              <a:rPr lang="en-US" altLang="en-US" sz="2400" dirty="0"/>
              <a:t>.</a:t>
            </a:r>
          </a:p>
          <a:p>
            <a:endParaRPr lang="en-US" altLang="en-US" sz="2400" dirty="0"/>
          </a:p>
        </p:txBody>
      </p:sp>
      <p:pic>
        <p:nvPicPr>
          <p:cNvPr id="5" name="Picture 4" descr="11_06_Table.jpg"/>
          <p:cNvPicPr>
            <a:picLocks noChangeAspect="1"/>
          </p:cNvPicPr>
          <p:nvPr/>
        </p:nvPicPr>
        <p:blipFill>
          <a:blip r:embed="rId2"/>
          <a:srcRect b="3144"/>
          <a:stretch>
            <a:fillRect/>
          </a:stretch>
        </p:blipFill>
        <p:spPr>
          <a:xfrm>
            <a:off x="4910572" y="1971583"/>
            <a:ext cx="4233428" cy="242212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D274B4D-AA57-46CF-A83C-072B2B20B790}"/>
              </a:ext>
            </a:extLst>
          </p:cNvPr>
          <p:cNvSpPr/>
          <p:nvPr/>
        </p:nvSpPr>
        <p:spPr>
          <a:xfrm>
            <a:off x="30332" y="5867400"/>
            <a:ext cx="89612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</a:pPr>
            <a:r>
              <a:rPr lang="en-US" altLang="en-US" dirty="0"/>
              <a:t>The liquid and gas phases of supercritical fluid are indistinguishable from each other.</a:t>
            </a:r>
          </a:p>
        </p:txBody>
      </p:sp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3" y="0"/>
            <a:ext cx="7772400" cy="1066800"/>
          </a:xfrm>
        </p:spPr>
        <p:txBody>
          <a:bodyPr/>
          <a:lstStyle/>
          <a:p>
            <a:pPr eaLnBrk="1" hangingPunct="1"/>
            <a:r>
              <a:rPr lang="en-US" altLang="en-US"/>
              <a:t>Vapor Pressure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990600"/>
            <a:ext cx="4419600" cy="51054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At any temperature, some liquid molecules have enough energy to escape the surface and become a gas.</a:t>
            </a:r>
          </a:p>
          <a:p>
            <a:pPr eaLnBrk="1" hangingPunct="1"/>
            <a:r>
              <a:rPr lang="en-US" altLang="en-US" sz="2800" dirty="0"/>
              <a:t>As the temperature rises, the fraction of molecules that have enough energy to break free increases.</a:t>
            </a:r>
          </a:p>
        </p:txBody>
      </p:sp>
      <p:pic>
        <p:nvPicPr>
          <p:cNvPr id="5" name="Picture 4" descr="11_24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4572000" y="1219200"/>
            <a:ext cx="4351327" cy="40386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Vapor Pressure</a:t>
            </a:r>
          </a:p>
        </p:txBody>
      </p:sp>
      <p:sp>
        <p:nvSpPr>
          <p:cNvPr id="30723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105400" y="1143000"/>
            <a:ext cx="3810000" cy="49530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As more molecules escape the liquid, the pressure they exert increases.</a:t>
            </a:r>
          </a:p>
          <a:p>
            <a:pPr eaLnBrk="1" hangingPunct="1"/>
            <a:r>
              <a:rPr lang="en-US" altLang="en-US" sz="2800" dirty="0"/>
              <a:t>The liquid and vapor reach a state of dynamic equilibrium:  liquid molecules </a:t>
            </a:r>
            <a:r>
              <a:rPr lang="en-US" altLang="en-US" sz="2800" dirty="0">
                <a:solidFill>
                  <a:srgbClr val="FF0000"/>
                </a:solidFill>
              </a:rPr>
              <a:t>evaporate and vapor molecules condense </a:t>
            </a:r>
            <a:r>
              <a:rPr lang="en-US" altLang="en-US" sz="2800" i="1" dirty="0">
                <a:solidFill>
                  <a:srgbClr val="FF0000"/>
                </a:solidFill>
              </a:rPr>
              <a:t>at the same rate</a:t>
            </a:r>
            <a:r>
              <a:rPr lang="en-US" altLang="en-US" sz="2800" dirty="0">
                <a:solidFill>
                  <a:srgbClr val="FF0000"/>
                </a:solidFill>
              </a:rPr>
              <a:t>.</a:t>
            </a:r>
          </a:p>
          <a:p>
            <a:pPr eaLnBrk="1" hangingPunct="1"/>
            <a:endParaRPr lang="en-US" altLang="en-US" sz="2800" dirty="0"/>
          </a:p>
        </p:txBody>
      </p:sp>
      <p:pic>
        <p:nvPicPr>
          <p:cNvPr id="5" name="Picture 4" descr="11_23_Figure.jpg"/>
          <p:cNvPicPr>
            <a:picLocks noChangeAspect="1"/>
          </p:cNvPicPr>
          <p:nvPr/>
        </p:nvPicPr>
        <p:blipFill>
          <a:blip r:embed="rId3"/>
          <a:srcRect b="4128"/>
          <a:stretch>
            <a:fillRect/>
          </a:stretch>
        </p:blipFill>
        <p:spPr>
          <a:xfrm>
            <a:off x="304800" y="1752601"/>
            <a:ext cx="4648200" cy="2775639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Vapor Pressure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600200"/>
            <a:ext cx="4038600" cy="4724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The </a:t>
            </a:r>
            <a:r>
              <a:rPr lang="en-US" altLang="en-US" sz="2800" b="1"/>
              <a:t>boiling point</a:t>
            </a:r>
            <a:r>
              <a:rPr lang="en-US" altLang="en-US" sz="2800"/>
              <a:t> of a liquid is the temperature at which its vapor pressure equals atmospheric pressure.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The </a:t>
            </a:r>
            <a:r>
              <a:rPr lang="en-US" altLang="en-US" sz="2800" b="1"/>
              <a:t>normal boiling point</a:t>
            </a:r>
            <a:r>
              <a:rPr lang="en-US" altLang="en-US" sz="2800"/>
              <a:t> is the temperature at which its vapor pressure is 760 torr.</a:t>
            </a:r>
          </a:p>
        </p:txBody>
      </p:sp>
      <p:pic>
        <p:nvPicPr>
          <p:cNvPr id="5" name="Picture 4" descr="11_25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4495800" y="1447799"/>
            <a:ext cx="4343400" cy="4140787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Vapor Pressure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318000" y="1143000"/>
            <a:ext cx="4673600" cy="3657600"/>
          </a:xfrm>
        </p:spPr>
        <p:txBody>
          <a:bodyPr/>
          <a:lstStyle/>
          <a:p>
            <a:pPr eaLnBrk="1" hangingPunct="1"/>
            <a:r>
              <a:rPr lang="en-US" altLang="en-US" sz="2800"/>
              <a:t>The natural log of the vapor pressure of a liquid is inversely proportional to its temperature.</a:t>
            </a:r>
          </a:p>
          <a:p>
            <a:pPr eaLnBrk="1" hangingPunct="1"/>
            <a:r>
              <a:rPr lang="en-US" altLang="en-US" sz="2800"/>
              <a:t>This relationship is quantified in the </a:t>
            </a:r>
            <a:r>
              <a:rPr lang="en-US" altLang="en-US" sz="2800" b="1"/>
              <a:t>Clausius–Clapeyron equation</a:t>
            </a:r>
            <a:r>
              <a:rPr lang="en-US" altLang="en-US" sz="2800"/>
              <a:t>.</a:t>
            </a:r>
          </a:p>
        </p:txBody>
      </p:sp>
      <p:pic>
        <p:nvPicPr>
          <p:cNvPr id="6" name="Picture 5" descr="11_26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381000" y="1447800"/>
            <a:ext cx="3808769" cy="365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953000"/>
            <a:ext cx="2871470" cy="79121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/>
              <a:t>Phase Diagram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8305800" cy="2362200"/>
          </a:xfrm>
        </p:spPr>
        <p:txBody>
          <a:bodyPr/>
          <a:lstStyle/>
          <a:p>
            <a:r>
              <a:rPr lang="en-US" altLang="en-US" sz="2800"/>
              <a:t>A </a:t>
            </a:r>
            <a:r>
              <a:rPr lang="en-US" altLang="en-US" sz="2800" b="1"/>
              <a:t>phase diagram</a:t>
            </a:r>
            <a:r>
              <a:rPr lang="en-US" altLang="en-US" sz="2800"/>
              <a:t> is a graph of pressure vs. temperature for a substance. It shows</a:t>
            </a:r>
          </a:p>
          <a:p>
            <a:pPr lvl="1"/>
            <a:r>
              <a:rPr lang="en-US" altLang="en-US" sz="2400"/>
              <a:t>melting, boiling, and sublimation points at different pressures.</a:t>
            </a:r>
          </a:p>
          <a:p>
            <a:pPr lvl="1"/>
            <a:r>
              <a:rPr lang="en-US" altLang="en-US" sz="2400"/>
              <a:t>the triple point and critical point.</a:t>
            </a:r>
          </a:p>
        </p:txBody>
      </p:sp>
      <p:pic>
        <p:nvPicPr>
          <p:cNvPr id="5" name="Picture 4" descr="11_27_Figure.jpg"/>
          <p:cNvPicPr>
            <a:picLocks noChangeAspect="1"/>
          </p:cNvPicPr>
          <p:nvPr/>
        </p:nvPicPr>
        <p:blipFill>
          <a:blip r:embed="rId2"/>
          <a:srcRect b="4268"/>
          <a:stretch>
            <a:fillRect/>
          </a:stretch>
        </p:blipFill>
        <p:spPr>
          <a:xfrm>
            <a:off x="762000" y="3200400"/>
            <a:ext cx="7134650" cy="32004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Phase Diagram of Water</a:t>
            </a:r>
          </a:p>
        </p:txBody>
      </p:sp>
      <p:sp>
        <p:nvSpPr>
          <p:cNvPr id="3481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267200" y="1981200"/>
            <a:ext cx="4572000" cy="4114800"/>
          </a:xfrm>
        </p:spPr>
        <p:txBody>
          <a:bodyPr/>
          <a:lstStyle/>
          <a:p>
            <a:pPr eaLnBrk="1" hangingPunct="1"/>
            <a:r>
              <a:rPr lang="en-US" altLang="en-US" sz="2800"/>
              <a:t>Note the high critical temperature and critical pressure.</a:t>
            </a:r>
          </a:p>
          <a:p>
            <a:pPr lvl="1" eaLnBrk="1" hangingPunct="1"/>
            <a:r>
              <a:rPr lang="en-US" altLang="en-US" sz="2400"/>
              <a:t>These are due to the strong van der Waals forces between water molecules.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2"/>
          <a:stretch/>
        </p:blipFill>
        <p:spPr>
          <a:xfrm>
            <a:off x="228600" y="1905000"/>
            <a:ext cx="4006729" cy="329184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281EE3A-493C-469F-BD0A-CB4AD754D26F}"/>
              </a:ext>
            </a:extLst>
          </p:cNvPr>
          <p:cNvSpPr txBox="1"/>
          <p:nvPr/>
        </p:nvSpPr>
        <p:spPr>
          <a:xfrm>
            <a:off x="304800" y="5485639"/>
            <a:ext cx="5981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/>
              <a:t>Supercritical property happens in between gas and liquid</a:t>
            </a:r>
            <a:endParaRPr lang="en-US" sz="1800" dirty="0"/>
          </a:p>
        </p:txBody>
      </p:sp>
    </p:spTree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Phase Diagram of Water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267200" y="1909763"/>
            <a:ext cx="4724400" cy="4186237"/>
          </a:xfrm>
        </p:spPr>
        <p:txBody>
          <a:bodyPr/>
          <a:lstStyle/>
          <a:p>
            <a:pPr eaLnBrk="1" hangingPunct="1"/>
            <a:r>
              <a:rPr lang="en-US" altLang="en-US" sz="2800"/>
              <a:t>Unusual feature for water:</a:t>
            </a:r>
          </a:p>
          <a:p>
            <a:pPr eaLnBrk="1" hangingPunct="1">
              <a:buFont typeface="Wingdings" pitchFamily="2" charset="2"/>
              <a:buChar char="Ø"/>
            </a:pPr>
            <a:r>
              <a:rPr lang="en-US" altLang="en-US" sz="2800"/>
              <a:t>The slope of the solid–   liquid line is negative.</a:t>
            </a:r>
          </a:p>
          <a:p>
            <a:pPr eaLnBrk="1" hangingPunct="1">
              <a:buFont typeface="Wingdings" pitchFamily="2" charset="2"/>
              <a:buChar char="ü"/>
            </a:pPr>
            <a:r>
              <a:rPr lang="en-US" altLang="en-US" sz="2800"/>
              <a:t>This means that as the pressure is increased, the melting point decreases.</a:t>
            </a:r>
          </a:p>
        </p:txBody>
      </p:sp>
      <p:pic>
        <p:nvPicPr>
          <p:cNvPr id="5" name="Picture 4" descr="11_28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152400" y="1752600"/>
            <a:ext cx="4064773" cy="33528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3FDAB15-42F5-4760-A247-2445C2830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81000"/>
            <a:ext cx="9144000" cy="181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9141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/>
              <a:t>Phase Diagram of Carbon Dioxide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981200"/>
            <a:ext cx="4114800" cy="41148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Unusual features for carbon dioxide:</a:t>
            </a:r>
          </a:p>
          <a:p>
            <a:pPr eaLnBrk="1" hangingPunct="1">
              <a:buFont typeface="Wingdings" pitchFamily="2" charset="2"/>
              <a:buChar char="Ø"/>
            </a:pPr>
            <a:r>
              <a:rPr lang="en-US" altLang="en-US" sz="2800" dirty="0"/>
              <a:t>cannot exist in the liquid state at pressures below </a:t>
            </a:r>
            <a:br>
              <a:rPr lang="en-US" altLang="en-US" sz="2800" dirty="0"/>
            </a:br>
            <a:r>
              <a:rPr lang="en-US" altLang="en-US" sz="2800" dirty="0"/>
              <a:t>5.11 atm (triple point)</a:t>
            </a:r>
          </a:p>
          <a:p>
            <a:pPr eaLnBrk="1" hangingPunct="1">
              <a:buFont typeface="Wingdings" pitchFamily="2" charset="2"/>
              <a:buChar char="ü"/>
            </a:pPr>
            <a:r>
              <a:rPr lang="en-US" altLang="en-US" sz="2800" dirty="0"/>
              <a:t>CO</a:t>
            </a:r>
            <a:r>
              <a:rPr lang="en-US" altLang="en-US" sz="2800" baseline="-25000" dirty="0"/>
              <a:t>2</a:t>
            </a:r>
            <a:r>
              <a:rPr lang="en-US" altLang="en-US" sz="2800" dirty="0"/>
              <a:t> sublimes at normal pressures.</a:t>
            </a:r>
          </a:p>
        </p:txBody>
      </p:sp>
      <p:pic>
        <p:nvPicPr>
          <p:cNvPr id="6" name="Picture 5" descr="11_29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4495800" y="1447800"/>
            <a:ext cx="4373272" cy="4269822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 bwMode="auto">
          <a:xfrm flipV="1">
            <a:off x="4114800" y="3581400"/>
            <a:ext cx="2209800" cy="685800"/>
          </a:xfrm>
          <a:prstGeom prst="straightConnector1">
            <a:avLst/>
          </a:prstGeom>
          <a:solidFill>
            <a:schemeClr val="bg1"/>
          </a:solidFill>
          <a:ln>
            <a:noFill/>
            <a:tailEnd type="triangle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Straight Arrow Connector 4"/>
          <p:cNvCxnSpPr/>
          <p:nvPr/>
        </p:nvCxnSpPr>
        <p:spPr bwMode="auto">
          <a:xfrm flipV="1">
            <a:off x="4114800" y="3657600"/>
            <a:ext cx="2209800" cy="609600"/>
          </a:xfrm>
          <a:prstGeom prst="straightConnector1">
            <a:avLst/>
          </a:prstGeom>
          <a:solidFill>
            <a:schemeClr val="bg1"/>
          </a:solidFill>
          <a:ln>
            <a:noFill/>
            <a:tailEnd type="triangle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09600"/>
            <a:ext cx="5181600" cy="1143000"/>
          </a:xfrm>
        </p:spPr>
        <p:txBody>
          <a:bodyPr/>
          <a:lstStyle/>
          <a:p>
            <a:pPr eaLnBrk="1" hangingPunct="1"/>
            <a:r>
              <a:rPr lang="en-US" altLang="en-US"/>
              <a:t>Liquid Crystals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sz="half" idx="3"/>
          </p:nvPr>
        </p:nvSpPr>
        <p:spPr>
          <a:xfrm>
            <a:off x="320872" y="2971800"/>
            <a:ext cx="8365928" cy="2971800"/>
          </a:xfrm>
        </p:spPr>
        <p:txBody>
          <a:bodyPr/>
          <a:lstStyle/>
          <a:p>
            <a:pPr eaLnBrk="1" hangingPunct="1"/>
            <a:r>
              <a:rPr lang="en-US" altLang="en-US" sz="2800"/>
              <a:t>Some substances do not go directly from the solid state to the liquid state.</a:t>
            </a:r>
          </a:p>
          <a:p>
            <a:pPr eaLnBrk="1" hangingPunct="1"/>
            <a:r>
              <a:rPr lang="en-US" altLang="en-US" sz="2800"/>
              <a:t>In this intermediate state, liquid crystals have some traits of solids and some of liquids.</a:t>
            </a:r>
          </a:p>
          <a:p>
            <a:pPr eaLnBrk="1" hangingPunct="1"/>
            <a:r>
              <a:rPr lang="en-US" altLang="en-US" sz="2800"/>
              <a:t>Molecules in liquid crystals have some degree </a:t>
            </a:r>
            <a:br>
              <a:rPr lang="en-US" altLang="en-US" sz="2800"/>
            </a:br>
            <a:r>
              <a:rPr lang="en-US" altLang="en-US" sz="2800"/>
              <a:t>of order.</a:t>
            </a:r>
          </a:p>
        </p:txBody>
      </p:sp>
      <p:pic>
        <p:nvPicPr>
          <p:cNvPr id="5" name="Picture 4" descr="11_31_Figure.jpg"/>
          <p:cNvPicPr>
            <a:picLocks noChangeAspect="1"/>
          </p:cNvPicPr>
          <p:nvPr/>
        </p:nvPicPr>
        <p:blipFill>
          <a:blip r:embed="rId3"/>
          <a:srcRect b="2965"/>
          <a:stretch>
            <a:fillRect/>
          </a:stretch>
        </p:blipFill>
        <p:spPr>
          <a:xfrm>
            <a:off x="4778572" y="228600"/>
            <a:ext cx="4136827" cy="25146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85725"/>
            <a:ext cx="3352800" cy="1590675"/>
          </a:xfrm>
        </p:spPr>
        <p:txBody>
          <a:bodyPr/>
          <a:lstStyle/>
          <a:p>
            <a:pPr eaLnBrk="1" hangingPunct="1"/>
            <a:r>
              <a:rPr lang="en-US" altLang="en-US"/>
              <a:t>Liquid Crystals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177800" y="2116138"/>
            <a:ext cx="8509000" cy="35988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In </a:t>
            </a:r>
            <a:r>
              <a:rPr lang="en-US" altLang="en-US" sz="2800" b="1" dirty="0" err="1"/>
              <a:t>nematic</a:t>
            </a:r>
            <a:r>
              <a:rPr lang="en-US" altLang="en-US" sz="2800" b="1" dirty="0"/>
              <a:t> liquid </a:t>
            </a:r>
            <a:br>
              <a:rPr lang="en-US" altLang="en-US" sz="2800" b="1" dirty="0"/>
            </a:br>
            <a:r>
              <a:rPr lang="en-US" altLang="en-US" sz="2800" b="1" dirty="0"/>
              <a:t>crystals</a:t>
            </a:r>
            <a:r>
              <a:rPr lang="en-US" altLang="en-US" sz="2800" dirty="0"/>
              <a:t>, molecules</a:t>
            </a:r>
            <a:br>
              <a:rPr lang="en-US" altLang="en-US" sz="2800" dirty="0"/>
            </a:br>
            <a:r>
              <a:rPr lang="en-US" altLang="en-US" sz="2800" dirty="0"/>
              <a:t>are only ordered in </a:t>
            </a:r>
            <a:br>
              <a:rPr lang="en-US" altLang="en-US" sz="2800" dirty="0"/>
            </a:br>
            <a:r>
              <a:rPr lang="en-US" altLang="en-US" sz="2800" dirty="0"/>
              <a:t>one dimension, along the long axis.</a:t>
            </a:r>
          </a:p>
          <a:p>
            <a:r>
              <a:rPr lang="en-US" altLang="en-US" sz="2800" dirty="0"/>
              <a:t>In </a:t>
            </a:r>
            <a:r>
              <a:rPr lang="en-US" altLang="en-US" sz="2800" b="1" dirty="0" err="1"/>
              <a:t>smectic</a:t>
            </a:r>
            <a:r>
              <a:rPr lang="en-US" altLang="en-US" sz="2800" b="1" dirty="0"/>
              <a:t> liquid crystals</a:t>
            </a:r>
            <a:r>
              <a:rPr lang="en-US" altLang="en-US" sz="2800" dirty="0"/>
              <a:t>, molecules are </a:t>
            </a:r>
            <a:br>
              <a:rPr lang="en-US" altLang="en-US" sz="2800" dirty="0"/>
            </a:br>
            <a:r>
              <a:rPr lang="en-US" altLang="en-US" sz="2800" dirty="0"/>
              <a:t>ordered in two dimensions, along the long axis and in layers.</a:t>
            </a:r>
          </a:p>
          <a:p>
            <a:r>
              <a:rPr lang="en-US" altLang="en-US" sz="2800" dirty="0"/>
              <a:t>In </a:t>
            </a:r>
            <a:r>
              <a:rPr lang="en-US" altLang="en-US" sz="2800" b="1" dirty="0" err="1"/>
              <a:t>cholesteryic</a:t>
            </a:r>
            <a:r>
              <a:rPr lang="en-US" altLang="en-US" sz="2800" b="1" dirty="0"/>
              <a:t> liquid crystals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nematic</a:t>
            </a:r>
            <a:r>
              <a:rPr lang="en-US" altLang="en-US" sz="2800" dirty="0"/>
              <a:t>-like crystals are layered at angles to each other.</a:t>
            </a:r>
          </a:p>
        </p:txBody>
      </p:sp>
      <p:sp>
        <p:nvSpPr>
          <p:cNvPr id="38916" name="TextBox 1"/>
          <p:cNvSpPr txBox="1">
            <a:spLocks noChangeArrowheads="1"/>
          </p:cNvSpPr>
          <p:nvPr/>
        </p:nvSpPr>
        <p:spPr bwMode="auto">
          <a:xfrm>
            <a:off x="152400" y="3505200"/>
            <a:ext cx="88074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pPr marL="342900" indent="-342900">
              <a:buFontTx/>
              <a:buChar char="•"/>
            </a:pPr>
            <a:endParaRPr lang="en-US" altLang="en-US" sz="2800"/>
          </a:p>
        </p:txBody>
      </p:sp>
      <p:pic>
        <p:nvPicPr>
          <p:cNvPr id="7" name="Picture 6" descr="11_32_Figure.jpg"/>
          <p:cNvPicPr>
            <a:picLocks noChangeAspect="1"/>
          </p:cNvPicPr>
          <p:nvPr/>
        </p:nvPicPr>
        <p:blipFill>
          <a:blip r:embed="rId3"/>
          <a:srcRect b="4545"/>
          <a:stretch>
            <a:fillRect/>
          </a:stretch>
        </p:blipFill>
        <p:spPr>
          <a:xfrm>
            <a:off x="3962400" y="609600"/>
            <a:ext cx="5029200" cy="245173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4-(trans-4-Amylcyclohexyl)benzonitri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705" y="1371600"/>
            <a:ext cx="5115791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143000" y="99091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Picture 1" descr="zo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3246120"/>
            <a:ext cx="1229437" cy="34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2',3,4,5-Tetrafluoro-4''-propyl-1,1':4',1''-terpheny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276600"/>
            <a:ext cx="5624015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1295400" y="3048000"/>
            <a:ext cx="1600200" cy="7262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91769920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675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States of Matter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066800"/>
            <a:ext cx="4800600" cy="5029200"/>
          </a:xfrm>
        </p:spPr>
        <p:txBody>
          <a:bodyPr/>
          <a:lstStyle/>
          <a:p>
            <a:pPr eaLnBrk="1" hangingPunct="1">
              <a:buFont typeface="Wingdings" pitchFamily="2" charset="2"/>
              <a:buChar char="§"/>
            </a:pPr>
            <a:r>
              <a:rPr lang="en-US" altLang="en-US" sz="2800"/>
              <a:t>The fundamental difference between states of matter is the strength of the intermolecular forces of attraction.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altLang="en-US" sz="2800"/>
              <a:t>Stronger forces bring molecules closer together.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altLang="en-US" sz="2800"/>
              <a:t>Solids and liquids are referred to as the </a:t>
            </a:r>
            <a:r>
              <a:rPr lang="en-US" altLang="en-US" sz="2800" i="1"/>
              <a:t>condensed phases</a:t>
            </a:r>
            <a:r>
              <a:rPr lang="en-US" altLang="en-US" sz="2800"/>
              <a:t>.</a:t>
            </a:r>
          </a:p>
        </p:txBody>
      </p:sp>
      <p:sp>
        <p:nvSpPr>
          <p:cNvPr id="4100" name="Rectangle 10"/>
          <p:cNvSpPr>
            <a:spLocks noChangeArrowheads="1"/>
          </p:cNvSpPr>
          <p:nvPr/>
        </p:nvSpPr>
        <p:spPr bwMode="auto">
          <a:xfrm>
            <a:off x="3933825" y="320992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 altLang="en-US"/>
          </a:p>
        </p:txBody>
      </p:sp>
      <p:pic>
        <p:nvPicPr>
          <p:cNvPr id="6" name="Picture 5" descr="11_02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4876800" y="1524000"/>
            <a:ext cx="4013224" cy="39624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Differences in the</a:t>
            </a:r>
            <a:br>
              <a:rPr lang="en-US" altLang="en-US"/>
            </a:br>
            <a:r>
              <a:rPr lang="en-US" altLang="en-US"/>
              <a:t>States of Matter</a:t>
            </a:r>
          </a:p>
        </p:txBody>
      </p:sp>
      <p:pic>
        <p:nvPicPr>
          <p:cNvPr id="4" name="Picture 3" descr="11_01_Tabl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1913326" y="1676400"/>
            <a:ext cx="5325674" cy="45720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Which State of Matter?</a:t>
            </a:r>
          </a:p>
        </p:txBody>
      </p:sp>
      <p:sp>
        <p:nvSpPr>
          <p:cNvPr id="6147" name="Content Placeholder 5"/>
          <p:cNvSpPr>
            <a:spLocks noGrp="1"/>
          </p:cNvSpPr>
          <p:nvPr>
            <p:ph idx="1"/>
          </p:nvPr>
        </p:nvSpPr>
        <p:spPr>
          <a:xfrm>
            <a:off x="685800" y="1295400"/>
            <a:ext cx="4343400" cy="4800600"/>
          </a:xfrm>
        </p:spPr>
        <p:txBody>
          <a:bodyPr/>
          <a:lstStyle/>
          <a:p>
            <a:r>
              <a:rPr lang="en-US" altLang="en-US"/>
              <a:t>The answer to this question largely relies on the</a:t>
            </a:r>
          </a:p>
          <a:p>
            <a:pPr>
              <a:buClr>
                <a:srgbClr val="7030A0"/>
              </a:buClr>
              <a:buFont typeface="Wingdings" pitchFamily="2" charset="2"/>
              <a:buChar char="Ø"/>
            </a:pPr>
            <a:r>
              <a:rPr lang="en-US" altLang="en-US"/>
              <a:t>balance between the kinetic energies of the particles.</a:t>
            </a:r>
          </a:p>
          <a:p>
            <a:pPr>
              <a:buClr>
                <a:srgbClr val="7030A0"/>
              </a:buClr>
              <a:buFont typeface="Wingdings" pitchFamily="2" charset="2"/>
              <a:buChar char="Ø"/>
            </a:pPr>
            <a:r>
              <a:rPr lang="en-US" altLang="en-US"/>
              <a:t>interparticle energies of attraction.</a:t>
            </a:r>
          </a:p>
        </p:txBody>
      </p:sp>
      <p:pic>
        <p:nvPicPr>
          <p:cNvPr id="5" name="Picture 4" descr="11_02_Tabl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5326795" y="1480456"/>
            <a:ext cx="3622850" cy="2743201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477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Intermolecular Forces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150813" y="3581400"/>
            <a:ext cx="8915400" cy="2644775"/>
          </a:xfrm>
        </p:spPr>
        <p:txBody>
          <a:bodyPr/>
          <a:lstStyle/>
          <a:p>
            <a:pPr eaLnBrk="1" hangingPunct="1"/>
            <a:r>
              <a:rPr lang="en-US" altLang="en-US" sz="2800"/>
              <a:t>The attractions between molecules are not nearly as strong as the intramolecular attractions (bonds) that hold compounds together.</a:t>
            </a:r>
          </a:p>
          <a:p>
            <a:pPr eaLnBrk="1" hangingPunct="1"/>
            <a:r>
              <a:rPr lang="en-US" altLang="en-US" sz="2800"/>
              <a:t>Many physical properties reflect intermolecular forces, like boiling points, melting points, viscosity, surface tension, and capillary action.</a:t>
            </a:r>
          </a:p>
        </p:txBody>
      </p:sp>
      <p:pic>
        <p:nvPicPr>
          <p:cNvPr id="5" name="Picture 4" descr="11_03_Figure.jpg"/>
          <p:cNvPicPr>
            <a:picLocks noChangeAspect="1"/>
          </p:cNvPicPr>
          <p:nvPr/>
        </p:nvPicPr>
        <p:blipFill>
          <a:blip r:embed="rId3"/>
          <a:srcRect b="3450"/>
          <a:stretch>
            <a:fillRect/>
          </a:stretch>
        </p:blipFill>
        <p:spPr>
          <a:xfrm>
            <a:off x="2590800" y="990600"/>
            <a:ext cx="3993693" cy="25146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4"/>
          <p:cNvSpPr>
            <a:spLocks noGrp="1"/>
          </p:cNvSpPr>
          <p:nvPr>
            <p:ph type="title"/>
          </p:nvPr>
        </p:nvSpPr>
        <p:spPr>
          <a:xfrm>
            <a:off x="685800" y="9525"/>
            <a:ext cx="7772400" cy="1143000"/>
          </a:xfrm>
        </p:spPr>
        <p:txBody>
          <a:bodyPr/>
          <a:lstStyle/>
          <a:p>
            <a:r>
              <a:rPr lang="en-US" altLang="en-US"/>
              <a:t>Types of Intermolecular Force</a:t>
            </a:r>
          </a:p>
        </p:txBody>
      </p:sp>
      <p:sp>
        <p:nvSpPr>
          <p:cNvPr id="8195" name="Content Placeholder 5"/>
          <p:cNvSpPr>
            <a:spLocks noGrp="1"/>
          </p:cNvSpPr>
          <p:nvPr>
            <p:ph idx="1"/>
          </p:nvPr>
        </p:nvSpPr>
        <p:spPr>
          <a:xfrm>
            <a:off x="457200" y="990600"/>
            <a:ext cx="8153400" cy="5105400"/>
          </a:xfrm>
        </p:spPr>
        <p:txBody>
          <a:bodyPr/>
          <a:lstStyle/>
          <a:p>
            <a:r>
              <a:rPr lang="en-US" altLang="en-US" dirty="0"/>
              <a:t>Weakest to strongest forces:</a:t>
            </a:r>
          </a:p>
          <a:p>
            <a:pPr>
              <a:buClr>
                <a:srgbClr val="003300"/>
              </a:buClr>
              <a:buFont typeface="Wingdings" pitchFamily="2" charset="2"/>
              <a:buChar char="Ø"/>
            </a:pPr>
            <a:r>
              <a:rPr lang="en-US" altLang="en-US" dirty="0">
                <a:solidFill>
                  <a:srgbClr val="FF0000"/>
                </a:solidFill>
              </a:rPr>
              <a:t>dispersion forces (or London dispersion forces)</a:t>
            </a:r>
          </a:p>
          <a:p>
            <a:pPr>
              <a:buClr>
                <a:srgbClr val="003300"/>
              </a:buClr>
              <a:buFont typeface="Wingdings" pitchFamily="2" charset="2"/>
              <a:buChar char="Ø"/>
            </a:pPr>
            <a:r>
              <a:rPr lang="en-US" altLang="en-US" dirty="0">
                <a:solidFill>
                  <a:srgbClr val="FF0000"/>
                </a:solidFill>
              </a:rPr>
              <a:t>dipole–dipole forces</a:t>
            </a:r>
          </a:p>
          <a:p>
            <a:pPr>
              <a:buClr>
                <a:srgbClr val="003300"/>
              </a:buClr>
              <a:buFont typeface="Wingdings" pitchFamily="2" charset="2"/>
              <a:buChar char="Ø"/>
            </a:pPr>
            <a:r>
              <a:rPr lang="en-US" altLang="en-US" dirty="0"/>
              <a:t>hydrogen bonding (a special dipole–dipole force)</a:t>
            </a:r>
          </a:p>
          <a:p>
            <a:pPr>
              <a:buClr>
                <a:srgbClr val="003300"/>
              </a:buClr>
              <a:buFont typeface="Wingdings" pitchFamily="2" charset="2"/>
              <a:buChar char="Ø"/>
            </a:pPr>
            <a:r>
              <a:rPr lang="en-US" altLang="en-US" dirty="0"/>
              <a:t>ion–dipole forces</a:t>
            </a:r>
          </a:p>
          <a:p>
            <a:pPr>
              <a:buClr>
                <a:srgbClr val="C00000"/>
              </a:buClr>
              <a:buFont typeface="Courier New" pitchFamily="49" charset="0"/>
              <a:buChar char="o"/>
            </a:pPr>
            <a:r>
              <a:rPr lang="en-US" altLang="en-US" dirty="0"/>
              <a:t>Note: The </a:t>
            </a:r>
            <a:r>
              <a:rPr lang="en-US" altLang="en-US" dirty="0">
                <a:solidFill>
                  <a:srgbClr val="FF0000"/>
                </a:solidFill>
              </a:rPr>
              <a:t>first two types </a:t>
            </a:r>
            <a:r>
              <a:rPr lang="en-US" altLang="en-US" dirty="0"/>
              <a:t>are also referred to collectively as </a:t>
            </a:r>
            <a:r>
              <a:rPr lang="en-US" altLang="en-US" i="1" dirty="0">
                <a:solidFill>
                  <a:srgbClr val="FF0000"/>
                </a:solidFill>
              </a:rPr>
              <a:t>van der Waals forces</a:t>
            </a:r>
            <a:r>
              <a:rPr lang="en-US" altLang="en-US" dirty="0"/>
              <a:t>.</a:t>
            </a:r>
          </a:p>
        </p:txBody>
      </p:sp>
    </p:spTree>
  </p:cSld>
  <p:clrMapOvr>
    <a:masterClrMapping/>
  </p:clrMapOvr>
  <p:transition spd="slow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8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&quot;/&gt;&lt;property id=&quot;20307&quot; value=&quot;257&quot;/&gt;&lt;/object&gt;&lt;object type=&quot;3&quot; unique_id=&quot;10004&quot;&gt;&lt;property id=&quot;20148&quot; value=&quot;5&quot;/&gt;&lt;property id=&quot;20300&quot; value=&quot;Slide 2 - &amp;quot;States of Matter&amp;quot;&quot;/&gt;&lt;property id=&quot;20307&quot; value=&quot;259&quot;/&gt;&lt;/object&gt;&lt;object type=&quot;3&quot; unique_id=&quot;10005&quot;&gt;&lt;property id=&quot;20148&quot; value=&quot;5&quot;/&gt;&lt;property id=&quot;20300&quot; value=&quot;Slide 3 - &amp;quot;Differences in the States of Matter&amp;quot;&quot;/&gt;&lt;property id=&quot;20307&quot; value=&quot;258&quot;/&gt;&lt;/object&gt;&lt;object type=&quot;3&quot; unique_id=&quot;10006&quot;&gt;&lt;property id=&quot;20148&quot; value=&quot;5&quot;/&gt;&lt;property id=&quot;20300&quot; value=&quot;Slide 4 - &amp;quot;Which State of Matter?&amp;quot;&quot;/&gt;&lt;property id=&quot;20307&quot; value=&quot;352&quot;/&gt;&lt;/object&gt;&lt;object type=&quot;3&quot; unique_id=&quot;10007&quot;&gt;&lt;property id=&quot;20148&quot; value=&quot;5&quot;/&gt;&lt;property id=&quot;20300&quot; value=&quot;Slide 5 - &amp;quot;Intermolecular Forces&amp;quot;&quot;/&gt;&lt;property id=&quot;20307&quot; value=&quot;261&quot;/&gt;&lt;/object&gt;&lt;object type=&quot;3&quot; unique_id=&quot;10008&quot;&gt;&lt;property id=&quot;20148&quot; value=&quot;5&quot;/&gt;&lt;property id=&quot;20300&quot; value=&quot;Slide 6 - &amp;quot;Types of Intermolecular Force&amp;quot;&quot;/&gt;&lt;property id=&quot;20307&quot; value=&quot;353&quot;/&gt;&lt;/object&gt;&lt;object type=&quot;3&quot; unique_id=&quot;10009&quot;&gt;&lt;property id=&quot;20148&quot; value=&quot;5&quot;/&gt;&lt;property id=&quot;20300&quot; value=&quot;Slide 7 - &amp;quot;Dispersion Forces&amp;quot;&quot;/&gt;&lt;property id=&quot;20307&quot; value=&quot;268&quot;/&gt;&lt;/object&gt;&lt;object type=&quot;3&quot; unique_id=&quot;10010&quot;&gt;&lt;property id=&quot;20148&quot; value=&quot;5&quot;/&gt;&lt;property id=&quot;20300&quot; value=&quot;Slide 8 - &amp;quot;Factors Which Affect Amount of Dispersion Force in a Molecule&amp;quot;&quot;/&gt;&lt;property id=&quot;20307&quot; value=&quot;354&quot;/&gt;&lt;/object&gt;&lt;object type=&quot;3&quot; unique_id=&quot;10011&quot;&gt;&lt;property id=&quot;20148&quot; value=&quot;5&quot;/&gt;&lt;property id=&quot;20300&quot; value=&quot;Slide 9 - &amp;quot;Polarizability &amp;amp; Boiling Point&amp;quot;&quot;/&gt;&lt;property id=&quot;20307&quot; value=&quot;355&quot;/&gt;&lt;/object&gt;&lt;object type=&quot;3&quot; unique_id=&quot;10012&quot;&gt;&lt;property id=&quot;20148&quot; value=&quot;5&quot;/&gt;&lt;property id=&quot;20300&quot; value=&quot;Slide 10 - &amp;quot;Dipole–Dipole Interactions&amp;quot;&quot;/&gt;&lt;property id=&quot;20307&quot; value=&quot;356&quot;/&gt;&lt;/object&gt;&lt;object type=&quot;3&quot; unique_id=&quot;10013&quot;&gt;&lt;property id=&quot;20148&quot; value=&quot;5&quot;/&gt;&lt;property id=&quot;20300&quot; value=&quot;Slide 11 - &amp;quot;Dipole–Dipole Interactions&amp;quot;&quot;/&gt;&lt;property id=&quot;20307&quot; value=&quot;267&quot;/&gt;&lt;/object&gt;&lt;object type=&quot;3&quot; unique_id=&quot;10014&quot;&gt;&lt;property id=&quot;20148&quot; value=&quot;5&quot;/&gt;&lt;property id=&quot;20300&quot; value=&quot;Slide 12 - &amp;quot;Which Have a Greater Effect: Dipole–Dipole Interactions or Dispersion Forces?&amp;quot;&quot;/&gt;&lt;property id=&quot;20307&quot; value=&quot;275&quot;/&gt;&lt;/object&gt;&lt;object type=&quot;3&quot; unique_id=&quot;10015&quot;&gt;&lt;property id=&quot;20148&quot; value=&quot;5&quot;/&gt;&lt;property id=&quot;20300&quot; value=&quot;Slide 13 - &amp;quot;What Does This Graph Show Us?&amp;quot;&quot;/&gt;&lt;property id=&quot;20307&quot; value=&quot;357&quot;/&gt;&lt;/object&gt;&lt;object type=&quot;3&quot; unique_id=&quot;10016&quot;&gt;&lt;property id=&quot;20148&quot; value=&quot;5&quot;/&gt;&lt;property id=&quot;20300&quot; value=&quot;Slide 14 - &amp;quot;Hydrogen Bonding&amp;quot;&quot;/&gt;&lt;property id=&quot;20307&quot; value=&quot;277&quot;/&gt;&lt;/object&gt;&lt;object type=&quot;3&quot; unique_id=&quot;10017&quot;&gt;&lt;property id=&quot;20148&quot; value=&quot;5&quot;/&gt;&lt;property id=&quot;20300&quot; value=&quot;Slide 15 - &amp;quot;What Forms Hydrogen Bonds?&amp;quot;&quot;/&gt;&lt;property id=&quot;20307&quot; value=&quot;358&quot;/&gt;&lt;/object&gt;&lt;object type=&quot;3&quot; unique_id=&quot;10018&quot;&gt;&lt;property id=&quot;20148&quot; value=&quot;5&quot;/&gt;&lt;property id=&quot;20300&quot; value=&quot;Slide 16 - &amp;quot;Ion–Dipole Interactions&amp;quot;&quot;/&gt;&lt;property id=&quot;20307&quot; value=&quot;265&quot;/&gt;&lt;/object&gt;&lt;object type=&quot;3&quot; unique_id=&quot;10019&quot;&gt;&lt;property id=&quot;20148&quot; value=&quot;5&quot;/&gt;&lt;property id=&quot;20300&quot; value=&quot;Slide 17 - &amp;quot;Summarizing Intermolecular Forces&amp;quot;&quot;/&gt;&lt;property id=&quot;20307&quot; value=&quot;279&quot;/&gt;&lt;/object&gt;&lt;object type=&quot;3&quot; unique_id=&quot;10020&quot;&gt;&lt;property id=&quot;20148&quot; value=&quot;5&quot;/&gt;&lt;property id=&quot;20300&quot; value=&quot;Slide 18 - &amp;quot;Liquid Properties Affected by Intermolecular Forces&amp;quot;&quot;/&gt;&lt;property id=&quot;20307&quot; value=&quot;359&quot;/&gt;&lt;/object&gt;&lt;object type=&quot;3&quot; unique_id=&quot;10021&quot;&gt;&lt;property id=&quot;20148&quot; value=&quot;5&quot;/&gt;&lt;property id=&quot;20300&quot; value=&quot;Slide 19 - &amp;quot;Viscosity&amp;quot;&quot;/&gt;&lt;property id=&quot;20307&quot; value=&quot;281&quot;/&gt;&lt;/object&gt;&lt;object type=&quot;3&quot; unique_id=&quot;10022&quot;&gt;&lt;property id=&quot;20148&quot; value=&quot;5&quot;/&gt;&lt;property id=&quot;20300&quot; value=&quot;Slide 20 - &amp;quot;Surface Tension&amp;quot;&quot;/&gt;&lt;property id=&quot;20307&quot; value=&quot;282&quot;/&gt;&lt;/object&gt;&lt;object type=&quot;3&quot; unique_id=&quot;10023&quot;&gt;&lt;property id=&quot;20148&quot; value=&quot;5&quot;/&gt;&lt;property id=&quot;20300&quot; value=&quot;Slide 21 - &amp;quot;Cohesion and Adhesion&amp;quot;&quot;/&gt;&lt;property id=&quot;20307&quot; value=&quot;361&quot;/&gt;&lt;/object&gt;&lt;object type=&quot;3&quot; unique_id=&quot;10024&quot;&gt;&lt;property id=&quot;20148&quot; value=&quot;5&quot;/&gt;&lt;property id=&quot;20300&quot; value=&quot;Slide 22 - &amp;quot;Capillary Action&amp;quot;&quot;/&gt;&lt;property id=&quot;20307&quot; value=&quot;360&quot;/&gt;&lt;/object&gt;&lt;object type=&quot;3&quot; unique_id=&quot;10025&quot;&gt;&lt;property id=&quot;20148&quot; value=&quot;5&quot;/&gt;&lt;property id=&quot;20300&quot; value=&quot;Slide 23 - &amp;quot;Phase Changes&amp;quot;&quot;/&gt;&lt;property id=&quot;20307&quot; value=&quot;283&quot;/&gt;&lt;/object&gt;&lt;object type=&quot;3&quot; unique_id=&quot;10026&quot;&gt;&lt;property id=&quot;20148&quot; value=&quot;5&quot;/&gt;&lt;property id=&quot;20300&quot; value=&quot;Slide 24 - &amp;quot;Energy Change &amp;amp; Change of State&amp;quot;&quot;/&gt;&lt;property id=&quot;20307&quot; value=&quot;284&quot;/&gt;&lt;/object&gt;&lt;object type=&quot;3&quot; unique_id=&quot;10027&quot;&gt;&lt;property id=&quot;20148&quot; value=&quot;5&quot;/&gt;&lt;property id=&quot;20300&quot; value=&quot;Slide 25 - &amp;quot;Heating Curves&amp;quot;&quot;/&gt;&lt;property id=&quot;20307&quot; value=&quot;286&quot;/&gt;&lt;/object&gt;&lt;object type=&quot;3&quot; unique_id=&quot;10028&quot;&gt;&lt;property id=&quot;20148&quot; value=&quot;5&quot;/&gt;&lt;property id=&quot;20300&quot; value=&quot;Slide 26 - &amp;quot;Supercritical Fluids&amp;quot;&quot;/&gt;&lt;property id=&quot;20307&quot; value=&quot;362&quot;/&gt;&lt;/object&gt;&lt;object type=&quot;3&quot; unique_id=&quot;10029&quot;&gt;&lt;property id=&quot;20148&quot; value=&quot;5&quot;/&gt;&lt;property id=&quot;20300&quot; value=&quot;Slide 27 - &amp;quot;Vapor Pressure&amp;quot;&quot;/&gt;&lt;property id=&quot;20307&quot; value=&quot;287&quot;/&gt;&lt;/object&gt;&lt;object type=&quot;3&quot; unique_id=&quot;10030&quot;&gt;&lt;property id=&quot;20148&quot; value=&quot;5&quot;/&gt;&lt;property id=&quot;20300&quot; value=&quot;Slide 28 - &amp;quot;Vapor Pressure&amp;quot;&quot;/&gt;&lt;property id=&quot;20307&quot; value=&quot;288&quot;/&gt;&lt;/object&gt;&lt;object type=&quot;3&quot; unique_id=&quot;10031&quot;&gt;&lt;property id=&quot;20148&quot; value=&quot;5&quot;/&gt;&lt;property id=&quot;20300&quot; value=&quot;Slide 29 - &amp;quot;Vapor Pressure&amp;quot;&quot;/&gt;&lt;property id=&quot;20307&quot; value=&quot;290&quot;/&gt;&lt;/object&gt;&lt;object type=&quot;3&quot; unique_id=&quot;10032&quot;&gt;&lt;property id=&quot;20148&quot; value=&quot;5&quot;/&gt;&lt;property id=&quot;20300&quot; value=&quot;Slide 30 - &amp;quot;Vapor Pressure&amp;quot;&quot;/&gt;&lt;property id=&quot;20307&quot; value=&quot;337&quot;/&gt;&lt;/object&gt;&lt;object type=&quot;3&quot; unique_id=&quot;10033&quot;&gt;&lt;property id=&quot;20148&quot; value=&quot;5&quot;/&gt;&lt;property id=&quot;20300&quot; value=&quot;Slide 31 - &amp;quot;Phase Diagram&amp;quot;&quot;/&gt;&lt;property id=&quot;20307&quot; value=&quot;363&quot;/&gt;&lt;/object&gt;&lt;object type=&quot;3&quot; unique_id=&quot;10034&quot;&gt;&lt;property id=&quot;20148&quot; value=&quot;5&quot;/&gt;&lt;property id=&quot;20300&quot; value=&quot;Slide 32 - &amp;quot;Phase Diagram of Water&amp;quot;&quot;/&gt;&lt;property id=&quot;20307&quot; value=&quot;297&quot;/&gt;&lt;/object&gt;&lt;object type=&quot;3&quot; unique_id=&quot;10035&quot;&gt;&lt;property id=&quot;20148&quot; value=&quot;5&quot;/&gt;&lt;property id=&quot;20300&quot; value=&quot;Slide 33 - &amp;quot;Phase Diagram of Water&amp;quot;&quot;/&gt;&lt;property id=&quot;20307&quot; value=&quot;343&quot;/&gt;&lt;/object&gt;&lt;object type=&quot;3&quot; unique_id=&quot;10036&quot;&gt;&lt;property id=&quot;20148&quot; value=&quot;5&quot;/&gt;&lt;property id=&quot;20300&quot; value=&quot;Slide 34 - &amp;quot;Phase Diagram of Carbon Dioxide&amp;quot;&quot;/&gt;&lt;property id=&quot;20307&quot; value=&quot;299&quot;/&gt;&lt;/object&gt;&lt;object type=&quot;3&quot; unique_id=&quot;10037&quot;&gt;&lt;property id=&quot;20148&quot; value=&quot;5&quot;/&gt;&lt;property id=&quot;20300&quot; value=&quot;Slide 35 - &amp;quot;Liquid Crystals&amp;quot;&quot;/&gt;&lt;property id=&quot;20307&quot; value=&quot;344&quot;/&gt;&lt;/object&gt;&lt;object type=&quot;3&quot; unique_id=&quot;10038&quot;&gt;&lt;property id=&quot;20148&quot; value=&quot;5&quot;/&gt;&lt;property id=&quot;20300&quot; value=&quot;Slide 36 - &amp;quot;Liquid Crystals&amp;quot;&quot;/&gt;&lt;property id=&quot;20307&quot; value=&quot;350&quot;/&gt;&lt;/object&gt;&lt;/object&gt;&lt;object type=&quot;8&quot; unique_id=&quot;10076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4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48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4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48" charset="-128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6481</TotalTime>
  <Words>1550</Words>
  <Application>Microsoft Office PowerPoint</Application>
  <PresentationFormat>全屏显示(4:3)</PresentationFormat>
  <Paragraphs>168</Paragraphs>
  <Slides>43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43</vt:i4>
      </vt:variant>
    </vt:vector>
  </HeadingPairs>
  <TitlesOfParts>
    <vt:vector size="53" baseType="lpstr">
      <vt:lpstr>ＭＳ Ｐゴシック</vt:lpstr>
      <vt:lpstr>微软雅黑</vt:lpstr>
      <vt:lpstr>等线</vt:lpstr>
      <vt:lpstr>Arial</vt:lpstr>
      <vt:lpstr>Courier New</vt:lpstr>
      <vt:lpstr>Palatino Linotype</vt:lpstr>
      <vt:lpstr>Times New Roman</vt:lpstr>
      <vt:lpstr>Wingdings</vt:lpstr>
      <vt:lpstr>Blank Presentation</vt:lpstr>
      <vt:lpstr>Custom Design</vt:lpstr>
      <vt:lpstr>PowerPoint 演示文稿</vt:lpstr>
      <vt:lpstr>PowerPoint 演示文稿</vt:lpstr>
      <vt:lpstr>PowerPoint 演示文稿</vt:lpstr>
      <vt:lpstr>PowerPoint 演示文稿</vt:lpstr>
      <vt:lpstr>States of Matter</vt:lpstr>
      <vt:lpstr>Differences in the States of Matter</vt:lpstr>
      <vt:lpstr>Which State of Matter?</vt:lpstr>
      <vt:lpstr>Intermolecular Forces</vt:lpstr>
      <vt:lpstr>Types of Intermolecular Force</vt:lpstr>
      <vt:lpstr>Dispersion Forces</vt:lpstr>
      <vt:lpstr>Factors Which Affect Amount of Dispersion Force in a Molecule</vt:lpstr>
      <vt:lpstr>Polarizability &amp; Boiling Point</vt:lpstr>
      <vt:lpstr>Dipole–Dipole Interactions</vt:lpstr>
      <vt:lpstr>Dipole–Dipole Interactions</vt:lpstr>
      <vt:lpstr>Which Have a Greater Effect: Dipole–Dipole Interactions or Dispersion Forces?</vt:lpstr>
      <vt:lpstr>What Does This Graph Show Us?</vt:lpstr>
      <vt:lpstr>Hydrogen Bonding</vt:lpstr>
      <vt:lpstr>PowerPoint 演示文稿</vt:lpstr>
      <vt:lpstr>PowerPoint 演示文稿</vt:lpstr>
      <vt:lpstr>What Forms Hydrogen Bonds?</vt:lpstr>
      <vt:lpstr>Ion–Dipole Interactions</vt:lpstr>
      <vt:lpstr>Summarizing Intermolecular Forces</vt:lpstr>
      <vt:lpstr>Liquid Properties Affected by Intermolecular Forces</vt:lpstr>
      <vt:lpstr>Viscosity 黏滞性</vt:lpstr>
      <vt:lpstr>Surface Tension</vt:lpstr>
      <vt:lpstr>Cohesion and Adhesion</vt:lpstr>
      <vt:lpstr>Capillary Action</vt:lpstr>
      <vt:lpstr>PowerPoint 演示文稿</vt:lpstr>
      <vt:lpstr>Phase Changes</vt:lpstr>
      <vt:lpstr>Energy Change &amp; Change of State</vt:lpstr>
      <vt:lpstr>Heating Curves</vt:lpstr>
      <vt:lpstr>Supercritical Fluids</vt:lpstr>
      <vt:lpstr>Vapor Pressure</vt:lpstr>
      <vt:lpstr>Vapor Pressure</vt:lpstr>
      <vt:lpstr>Vapor Pressure</vt:lpstr>
      <vt:lpstr>Vapor Pressure</vt:lpstr>
      <vt:lpstr>Phase Diagram</vt:lpstr>
      <vt:lpstr>Phase Diagram of Water</vt:lpstr>
      <vt:lpstr>Phase Diagram of Water</vt:lpstr>
      <vt:lpstr>Phase Diagram of Carbon Dioxide</vt:lpstr>
      <vt:lpstr>Liquid Crystals</vt:lpstr>
      <vt:lpstr>Liquid Crystals</vt:lpstr>
      <vt:lpstr>PowerPoint 演示文稿</vt:lpstr>
    </vt:vector>
  </TitlesOfParts>
  <Company>St. Charles Community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11 Intermolecular Forces</dc:title>
  <dc:creator>John Bookstaver</dc:creator>
  <cp:lastModifiedBy>Prof. Zhao Zheng (SSE)</cp:lastModifiedBy>
  <cp:revision>230</cp:revision>
  <dcterms:created xsi:type="dcterms:W3CDTF">2004-12-14T15:43:20Z</dcterms:created>
  <dcterms:modified xsi:type="dcterms:W3CDTF">2023-10-11T00:56:00Z</dcterms:modified>
</cp:coreProperties>
</file>